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80"/>
  </p:notesMasterIdLst>
  <p:handoutMasterIdLst>
    <p:handoutMasterId r:id="rId81"/>
  </p:handoutMasterIdLst>
  <p:sldIdLst>
    <p:sldId id="488" r:id="rId4"/>
    <p:sldId id="619" r:id="rId5"/>
    <p:sldId id="620" r:id="rId6"/>
    <p:sldId id="621" r:id="rId7"/>
    <p:sldId id="622" r:id="rId8"/>
    <p:sldId id="626" r:id="rId9"/>
    <p:sldId id="627" r:id="rId10"/>
    <p:sldId id="628" r:id="rId11"/>
    <p:sldId id="629" r:id="rId12"/>
    <p:sldId id="630" r:id="rId13"/>
    <p:sldId id="631" r:id="rId14"/>
    <p:sldId id="632" r:id="rId15"/>
    <p:sldId id="633" r:id="rId16"/>
    <p:sldId id="634" r:id="rId17"/>
    <p:sldId id="635" r:id="rId18"/>
    <p:sldId id="636" r:id="rId19"/>
    <p:sldId id="637" r:id="rId20"/>
    <p:sldId id="638" r:id="rId21"/>
    <p:sldId id="639" r:id="rId22"/>
    <p:sldId id="640" r:id="rId23"/>
    <p:sldId id="641" r:id="rId24"/>
    <p:sldId id="642" r:id="rId25"/>
    <p:sldId id="643" r:id="rId26"/>
    <p:sldId id="644" r:id="rId27"/>
    <p:sldId id="645" r:id="rId28"/>
    <p:sldId id="646" r:id="rId29"/>
    <p:sldId id="647" r:id="rId30"/>
    <p:sldId id="648" r:id="rId31"/>
    <p:sldId id="649" r:id="rId32"/>
    <p:sldId id="650" r:id="rId33"/>
    <p:sldId id="651" r:id="rId34"/>
    <p:sldId id="652" r:id="rId35"/>
    <p:sldId id="653" r:id="rId36"/>
    <p:sldId id="654" r:id="rId37"/>
    <p:sldId id="655" r:id="rId38"/>
    <p:sldId id="571" r:id="rId39"/>
    <p:sldId id="489" r:id="rId40"/>
    <p:sldId id="490" r:id="rId41"/>
    <p:sldId id="492" r:id="rId42"/>
    <p:sldId id="493" r:id="rId43"/>
    <p:sldId id="494" r:id="rId44"/>
    <p:sldId id="495" r:id="rId45"/>
    <p:sldId id="548" r:id="rId46"/>
    <p:sldId id="497" r:id="rId47"/>
    <p:sldId id="498" r:id="rId48"/>
    <p:sldId id="499" r:id="rId49"/>
    <p:sldId id="500" r:id="rId50"/>
    <p:sldId id="501" r:id="rId51"/>
    <p:sldId id="502" r:id="rId52"/>
    <p:sldId id="503" r:id="rId53"/>
    <p:sldId id="504" r:id="rId54"/>
    <p:sldId id="505" r:id="rId55"/>
    <p:sldId id="506" r:id="rId56"/>
    <p:sldId id="549" r:id="rId57"/>
    <p:sldId id="550" r:id="rId58"/>
    <p:sldId id="508" r:id="rId59"/>
    <p:sldId id="509" r:id="rId60"/>
    <p:sldId id="510" r:id="rId61"/>
    <p:sldId id="511" r:id="rId62"/>
    <p:sldId id="512" r:id="rId63"/>
    <p:sldId id="513" r:id="rId64"/>
    <p:sldId id="514" r:id="rId65"/>
    <p:sldId id="515" r:id="rId66"/>
    <p:sldId id="516" r:id="rId67"/>
    <p:sldId id="517" r:id="rId68"/>
    <p:sldId id="518" r:id="rId69"/>
    <p:sldId id="519" r:id="rId70"/>
    <p:sldId id="520" r:id="rId71"/>
    <p:sldId id="521" r:id="rId72"/>
    <p:sldId id="522" r:id="rId73"/>
    <p:sldId id="523" r:id="rId74"/>
    <p:sldId id="524" r:id="rId75"/>
    <p:sldId id="525" r:id="rId76"/>
    <p:sldId id="526" r:id="rId77"/>
    <p:sldId id="572" r:id="rId78"/>
    <p:sldId id="570" r:id="rId7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CC"/>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86535" autoAdjust="0"/>
  </p:normalViewPr>
  <p:slideViewPr>
    <p:cSldViewPr>
      <p:cViewPr varScale="1">
        <p:scale>
          <a:sx n="78" d="100"/>
          <a:sy n="78" d="100"/>
        </p:scale>
        <p:origin x="814" y="2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10/5/2022</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10/5/2022</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247661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6811D7A2-076E-A14A-BF76-DCF075A7BB0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122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277562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62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39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59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DRAM stands for</a:t>
            </a:r>
            <a:r>
              <a:rPr lang="en-US" baseline="0" dirty="0"/>
              <a:t> Dynamic Random Access Memory. </a:t>
            </a:r>
          </a:p>
          <a:p>
            <a:endParaRPr lang="en-US" baseline="0" dirty="0"/>
          </a:p>
          <a:p>
            <a:r>
              <a:rPr lang="en-US" baseline="0" dirty="0"/>
              <a:t>Memory, as many of may know, is a device that can store information and allow the information to be retrieved at a later point in time. The simplest abstraction for memory is an array of fixed-size values. We can read from a location by specifying its address or write to a location by providing its address and the value to be written.</a:t>
            </a:r>
          </a:p>
          <a:p>
            <a:endParaRPr lang="en-US" baseline="0" dirty="0"/>
          </a:p>
          <a:p>
            <a:r>
              <a:rPr lang="en-US" dirty="0"/>
              <a:t>A</a:t>
            </a:r>
            <a:r>
              <a:rPr lang="en-US" baseline="0" dirty="0"/>
              <a:t> random access memory is one in which accessing any location takes the same amount of time.</a:t>
            </a:r>
          </a:p>
          <a:p>
            <a:endParaRPr lang="en-US" baseline="0" dirty="0"/>
          </a:p>
          <a:p>
            <a:r>
              <a:rPr lang="en-US" baseline="0" dirty="0"/>
              <a:t>The dynamic part of DRAM refers to the fact that DRAM loses data when left alone.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8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DRAM memory is an integral part of most computing systems today. Desktops, laptops, mobile phones, large servers; all of them have DRAM based memory.</a:t>
            </a:r>
          </a:p>
          <a:p>
            <a:endParaRPr lang="en-US" baseline="0" dirty="0"/>
          </a:p>
          <a:p>
            <a:r>
              <a:rPr lang="en-US" baseline="0" dirty="0"/>
              <a:t>In fact, if you ever wondered why your laptops have a separate sleep mode and hibernate mode, the dynamic part of DRAM is one of the primary reasons. In the sleep mode, the DRAM in your laptop is still powered on and kept in a state where it does not lose its data. In the hibernate mode, the data in DRAM is written to the hard disk and the system is completely shutdown.</a:t>
            </a:r>
          </a:p>
          <a:p>
            <a:endParaRPr lang="en-US" baseline="0" dirty="0"/>
          </a:p>
          <a:p>
            <a:r>
              <a:rPr lang="en-US" baseline="0" dirty="0"/>
              <a:t>Why DRAM? Why not some other memory?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58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66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three factors that affect</a:t>
            </a:r>
            <a:r>
              <a:rPr lang="en-US" baseline="0" dirty="0"/>
              <a:t> the choice of memory in a system.</a:t>
            </a:r>
          </a:p>
          <a:p>
            <a:endParaRPr lang="en-US" baseline="0" dirty="0"/>
          </a:p>
          <a:p>
            <a:r>
              <a:rPr lang="en-US" baseline="0" dirty="0"/>
              <a:t>Speed, Capacity and Cost. Blah..</a:t>
            </a:r>
          </a:p>
          <a:p>
            <a:endParaRPr lang="en-US" baseline="0" dirty="0"/>
          </a:p>
          <a:p>
            <a:r>
              <a:rPr lang="en-US" baseline="0" dirty="0"/>
              <a:t>In fact, as we will see in this talk, cost is one of the primary factors that drives decisions taken by the industry.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26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a:t>
            </a:r>
            <a:r>
              <a:rPr lang="en-US" baseline="0" dirty="0"/>
              <a:t> DRAM is at a favorable point in this trade-off spectrum between cost and latency. And it is going to remain so for the foreseeable future.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595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DRAM fast enough? Let us try to understand this using today’s processor</a:t>
            </a:r>
            <a:r>
              <a:rPr lang="en-US" baseline="0" dirty="0"/>
              <a:t> and DRAM technology. </a:t>
            </a:r>
            <a:r>
              <a:rPr lang="en-US" dirty="0"/>
              <a:t>The DRAM</a:t>
            </a:r>
            <a:r>
              <a:rPr lang="en-US" baseline="0" dirty="0"/>
              <a:t> we can buy today, which I will refer to as commodity DRAM, takes 50ns to serve a request. A modern processor running at 3Ghz and executing 2 instructions every cycle can run up to 300 instructions in the same duration. To make matters worse, modern processors have multiple cores which can independently execute different programs. If each of these programs independently generate memory requests, the question is whether DRAM can serve the requests in parallel? If the independent requests are served serially, then the cores will have to wait for much longer before doing any useful work. So, there are two problems related to DRAM that we need to address: Latency and Parallelism.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charset="0"/>
                <a:ea typeface="ＭＳ Ｐゴシック" charset="-128"/>
              </a:defRPr>
            </a:lvl1pPr>
            <a:lvl2pPr marL="742950" indent="-285750" defTabSz="911225">
              <a:spcBef>
                <a:spcPct val="30000"/>
              </a:spcBef>
              <a:defRPr sz="1200">
                <a:solidFill>
                  <a:schemeClr val="tx1"/>
                </a:solidFill>
                <a:latin typeface="Calibri" charset="0"/>
                <a:ea typeface="ＭＳ Ｐゴシック" charset="-128"/>
              </a:defRPr>
            </a:lvl2pPr>
            <a:lvl3pPr marL="1143000" indent="-228600" defTabSz="911225">
              <a:spcBef>
                <a:spcPct val="30000"/>
              </a:spcBef>
              <a:defRPr sz="1200">
                <a:solidFill>
                  <a:schemeClr val="tx1"/>
                </a:solidFill>
                <a:latin typeface="Calibri" charset="0"/>
                <a:ea typeface="ＭＳ Ｐゴシック" charset="-128"/>
              </a:defRPr>
            </a:lvl3pPr>
            <a:lvl4pPr marL="1600200" indent="-228600" defTabSz="911225">
              <a:spcBef>
                <a:spcPct val="30000"/>
              </a:spcBef>
              <a:defRPr sz="1200">
                <a:solidFill>
                  <a:schemeClr val="tx1"/>
                </a:solidFill>
                <a:latin typeface="Calibri" charset="0"/>
                <a:ea typeface="ＭＳ Ｐゴシック" charset="-128"/>
              </a:defRPr>
            </a:lvl4pPr>
            <a:lvl5pPr marL="2057400" indent="-228600" defTabSz="911225">
              <a:spcBef>
                <a:spcPct val="30000"/>
              </a:spcBef>
              <a:defRPr sz="1200">
                <a:solidFill>
                  <a:schemeClr val="tx1"/>
                </a:solidFill>
                <a:latin typeface="Calibri" charset="0"/>
                <a:ea typeface="ＭＳ Ｐゴシック" charset="-128"/>
              </a:defRPr>
            </a:lvl5pPr>
            <a:lvl6pPr marL="2514600" indent="-228600" defTabSz="911225"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911225"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911225"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911225"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1225" rtl="0" eaLnBrk="1" fontAlgn="auto" latinLnBrk="0" hangingPunct="1">
              <a:lnSpc>
                <a:spcPct val="100000"/>
              </a:lnSpc>
              <a:spcBef>
                <a:spcPct val="0"/>
              </a:spcBef>
              <a:spcAft>
                <a:spcPts val="0"/>
              </a:spcAft>
              <a:buClrTx/>
              <a:buSzTx/>
              <a:buFontTx/>
              <a:buNone/>
              <a:tabLst/>
              <a:defRPr/>
            </a:pPr>
            <a:fld id="{89884E59-C2DA-0E4A-A211-3B0BB003CBB5}"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1225"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5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2021838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Right</a:t>
            </a:r>
            <a:r>
              <a:rPr lang="en-US" baseline="0" dirty="0"/>
              <a:t> figure shows the picture of real DRAM chip,</a:t>
            </a:r>
          </a:p>
          <a:p>
            <a:pPr marL="0" indent="0">
              <a:buNone/>
            </a:pPr>
            <a:r>
              <a:rPr lang="en-US" baseline="0" dirty="0"/>
              <a:t>which consists of multiple banks and peripheral logic for accessing cells in banks.</a:t>
            </a:r>
          </a:p>
          <a:p>
            <a:pPr marL="0" indent="0">
              <a:buNone/>
            </a:pPr>
            <a:r>
              <a:rPr lang="en-US" baseline="0" dirty="0"/>
              <a:t>Each bank is subdivided into multiple mats.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755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A mat consists of 2d cell array.</a:t>
            </a:r>
          </a:p>
          <a:p>
            <a:pPr marL="0" indent="0">
              <a:buNone/>
            </a:pPr>
            <a:r>
              <a:rPr lang="en-US" baseline="0" dirty="0"/>
              <a:t>The cells are horizontally connected to </a:t>
            </a:r>
            <a:r>
              <a:rPr lang="en-US" baseline="0" dirty="0" err="1"/>
              <a:t>wordline</a:t>
            </a:r>
            <a:r>
              <a:rPr lang="en-US" baseline="0" dirty="0"/>
              <a:t> driver by </a:t>
            </a:r>
            <a:r>
              <a:rPr lang="en-US" baseline="0" dirty="0" err="1"/>
              <a:t>wordline</a:t>
            </a:r>
            <a:r>
              <a:rPr lang="en-US" baseline="0" dirty="0"/>
              <a:t>,</a:t>
            </a:r>
          </a:p>
          <a:p>
            <a:pPr marL="0" indent="0">
              <a:buNone/>
            </a:pPr>
            <a:r>
              <a:rPr lang="en-US" baseline="0" dirty="0"/>
              <a:t>and vertically connected to a sense amplifier by </a:t>
            </a:r>
            <a:r>
              <a:rPr lang="en-US" baseline="0" dirty="0" err="1"/>
              <a:t>bitline</a:t>
            </a:r>
            <a:r>
              <a:rPr lang="en-US" baseline="0" dirty="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5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16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186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470A6-A454-462A-A689-3406220B2E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991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10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1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41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38B805-B32E-9D4F-A8B6-62A775FE6ACF}"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65702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20D3AF8-0F0F-C94B-8271-5FBC4807E443}"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334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4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Processors are fast, Memory is slow. One way to bridge this gap is to service the memory accesses in parallel.  If misses are serviced in parallel, the processor incurs only one long latency stall for all the parallel misses. The notion of generating and servicing off-chip accesses in parallel is termed as Memory Level Parallelism or MLP.  Out of order processors improve MLP by continuing processing of independent instructions till the instruction window is full.  If there is a miss during the processing of independent instructions, the miss is serviced concurrently with the stalling miss.  There are several techniques, such as Runahead, CFP, to improve the MLP of out-of-order processors.  MLP is not uniform for all cache misses.  Some misses, such as pointer chasing loads, are typically serviced with low MLP while other misses, such as array accesses are serviced with high MLP.  Current cache management techniques are not aware of this variation in MLP. </a:t>
            </a:r>
          </a:p>
        </p:txBody>
      </p:sp>
    </p:spTree>
    <p:extLst>
      <p:ext uri="{BB962C8B-B14F-4D97-AF65-F5344CB8AC3E}">
        <p14:creationId xmlns:p14="http://schemas.microsoft.com/office/powerpoint/2010/main" val="261599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DD8F11-E0DD-E444-9FD9-DC0243617B35}"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337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There are 11 memory access instructions in the loop. The  accesses to cache blocks P1, P2, P3, P4 occur in the instruction window at same time.  If these accesses result in more than 1 miss, then those misses are serviced in parallel.  Conversely, misses to the S blocks are spaced far apart in time to misses to the S blocks are always serviced in isolation.   This loop executes many time.  I will analyze the cache behavior of this loop for two replacement algorithms.  The first minimizes the number of misses.  The well known Belady's opt algorithm provides a theoretical lower bound on the number of misses.  The other is MLP-aware replacement, which tries to reduce the number of isolated miss.</a:t>
            </a:r>
          </a:p>
        </p:txBody>
      </p:sp>
    </p:spTree>
    <p:extLst>
      <p:ext uri="{BB962C8B-B14F-4D97-AF65-F5344CB8AC3E}">
        <p14:creationId xmlns:p14="http://schemas.microsoft.com/office/powerpoint/2010/main" val="276615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21E2D3-4F6D-0C47-902F-54676A7822B1}" type="slidenum">
              <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
        <p:nvSpPr>
          <p:cNvPr id="339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9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Although Belady</a:t>
            </a:r>
            <a:r>
              <a:rPr lang="ja-JP" altLang="en-US">
                <a:latin typeface="Arial" charset="0"/>
                <a:ea typeface="ＭＳ Ｐゴシック" charset="-128"/>
              </a:rPr>
              <a:t>’</a:t>
            </a:r>
            <a:r>
              <a:rPr lang="en-US" altLang="ja-JP">
                <a:latin typeface="Arial" charset="0"/>
                <a:ea typeface="ＭＳ Ｐゴシック" charset="-128"/>
              </a:rPr>
              <a:t>s OPT minimizes misses, it is impossible to implement it in a real processor as it requires knowledge of the future.  We employ the commonly used LRU policy in our experiments</a:t>
            </a:r>
            <a:endParaRPr lang="en-US" altLang="en-US">
              <a:latin typeface="Arial" charset="0"/>
              <a:ea typeface="ＭＳ Ｐゴシック" charset="-128"/>
            </a:endParaRPr>
          </a:p>
        </p:txBody>
      </p:sp>
    </p:spTree>
    <p:extLst>
      <p:ext uri="{BB962C8B-B14F-4D97-AF65-F5344CB8AC3E}">
        <p14:creationId xmlns:p14="http://schemas.microsoft.com/office/powerpoint/2010/main" val="3780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661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6811D7A2-076E-A14A-BF76-DCF075A7BB0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1225"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5779"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extLst>
      <p:ext uri="{BB962C8B-B14F-4D97-AF65-F5344CB8AC3E}">
        <p14:creationId xmlns:p14="http://schemas.microsoft.com/office/powerpoint/2010/main" val="84192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 the article:</a:t>
            </a:r>
          </a:p>
          <a:p>
            <a:r>
              <a:rPr lang="en-US" dirty="0"/>
              <a:t>http://</a:t>
            </a:r>
            <a:r>
              <a:rPr lang="en-US" dirty="0" err="1"/>
              <a:t>thehackernews.com</a:t>
            </a:r>
            <a:r>
              <a:rPr lang="en-US" dirty="0"/>
              <a:t>/2015/03/dram-</a:t>
            </a:r>
            <a:r>
              <a:rPr lang="en-US" dirty="0" err="1"/>
              <a:t>rowhammer</a:t>
            </a:r>
            <a:r>
              <a:rPr lang="en-US" dirty="0"/>
              <a:t>-</a:t>
            </a:r>
            <a:r>
              <a:rPr lang="en-US" dirty="0" err="1"/>
              <a:t>vulnerability.html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13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10/5/2022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Caches and Main Memory</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2022</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 CMU and ETH</a:t>
            </a:r>
            <a:endParaRPr lang="en-US" dirty="0"/>
          </a:p>
        </p:txBody>
      </p:sp>
    </p:spTree>
    <p:extLst>
      <p:ext uri="{BB962C8B-B14F-4D97-AF65-F5344CB8AC3E}">
        <p14:creationId xmlns:p14="http://schemas.microsoft.com/office/powerpoint/2010/main" val="26314494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46087" y="-16329"/>
            <a:ext cx="8229600" cy="1143000"/>
          </a:xfrm>
        </p:spPr>
        <p:txBody>
          <a:bodyPr>
            <a:normAutofit fontScale="90000"/>
          </a:bodyPr>
          <a:lstStyle/>
          <a:p>
            <a:r>
              <a:rPr lang="en-US" altLang="en-US" dirty="0">
                <a:ea typeface="ＭＳ Ｐゴシック" charset="-128"/>
              </a:rPr>
              <a:t>Large Blocks: </a:t>
            </a:r>
            <a:r>
              <a:rPr lang="en-US" altLang="en-US" sz="3600" dirty="0">
                <a:ea typeface="ＭＳ Ｐゴシック" charset="-128"/>
              </a:rPr>
              <a:t>Critical-Word and </a:t>
            </a:r>
            <a:r>
              <a:rPr lang="en-US" altLang="en-US" sz="3600" dirty="0" err="1">
                <a:ea typeface="ＭＳ Ｐゴシック" charset="-128"/>
              </a:rPr>
              <a:t>Subblocking</a:t>
            </a:r>
            <a:endParaRPr lang="en-US" altLang="en-US" sz="3600" dirty="0">
              <a:ea typeface="ＭＳ Ｐゴシック" charset="-128"/>
            </a:endParaRPr>
          </a:p>
        </p:txBody>
      </p:sp>
      <p:sp>
        <p:nvSpPr>
          <p:cNvPr id="3" name="Content Placeholder 2"/>
          <p:cNvSpPr>
            <a:spLocks noGrp="1"/>
          </p:cNvSpPr>
          <p:nvPr>
            <p:ph idx="1"/>
          </p:nvPr>
        </p:nvSpPr>
        <p:spPr>
          <a:xfrm>
            <a:off x="228600" y="996950"/>
            <a:ext cx="8915400" cy="5194300"/>
          </a:xfrm>
        </p:spPr>
        <p:txBody>
          <a:bodyPr/>
          <a:lstStyle/>
          <a:p>
            <a:r>
              <a:rPr lang="en-US" altLang="en-US" dirty="0">
                <a:ea typeface="ＭＳ Ｐゴシック" charset="-128"/>
              </a:rPr>
              <a:t>Large cache blocks can take a long time to fill into the cache</a:t>
            </a:r>
          </a:p>
          <a:p>
            <a:pPr lvl="1"/>
            <a:r>
              <a:rPr lang="en-US" altLang="en-US" dirty="0">
                <a:ea typeface="ＭＳ Ｐゴシック" charset="-128"/>
              </a:rPr>
              <a:t>fill cache line </a:t>
            </a:r>
            <a:r>
              <a:rPr lang="en-US" altLang="en-US" dirty="0">
                <a:solidFill>
                  <a:srgbClr val="0000FF"/>
                </a:solidFill>
                <a:ea typeface="ＭＳ Ｐゴシック" charset="-128"/>
              </a:rPr>
              <a:t>critical word first </a:t>
            </a:r>
          </a:p>
          <a:p>
            <a:pPr lvl="1"/>
            <a:r>
              <a:rPr lang="en-US" altLang="en-US" dirty="0">
                <a:ea typeface="ＭＳ Ｐゴシック" charset="-128"/>
              </a:rPr>
              <a:t>restart cache access before complete fill</a:t>
            </a:r>
          </a:p>
          <a:p>
            <a:r>
              <a:rPr lang="en-US" altLang="en-US" dirty="0">
                <a:ea typeface="ＭＳ Ｐゴシック" charset="-128"/>
              </a:rPr>
              <a:t>Large cache blocks can waste bus bandwidth </a:t>
            </a:r>
          </a:p>
          <a:p>
            <a:pPr lvl="1"/>
            <a:r>
              <a:rPr lang="en-US" altLang="en-US" dirty="0">
                <a:ea typeface="ＭＳ Ｐゴシック" charset="-128"/>
              </a:rPr>
              <a:t>divide a block into </a:t>
            </a:r>
            <a:r>
              <a:rPr lang="en-US" altLang="en-US" dirty="0" err="1">
                <a:ea typeface="ＭＳ Ｐゴシック" charset="-128"/>
              </a:rPr>
              <a:t>subblocks</a:t>
            </a:r>
            <a:endParaRPr lang="en-US" altLang="en-US" dirty="0">
              <a:ea typeface="ＭＳ Ｐゴシック" charset="-128"/>
            </a:endParaRPr>
          </a:p>
          <a:p>
            <a:pPr lvl="1"/>
            <a:r>
              <a:rPr lang="en-US" altLang="en-US" dirty="0">
                <a:ea typeface="ＭＳ Ｐゴシック" charset="-128"/>
              </a:rPr>
              <a:t>associate separate valid bits for each </a:t>
            </a:r>
            <a:r>
              <a:rPr lang="en-US" altLang="en-US" dirty="0" err="1">
                <a:ea typeface="ＭＳ Ｐゴシック" charset="-128"/>
              </a:rPr>
              <a:t>subblock</a:t>
            </a:r>
            <a:endParaRPr lang="en-US" altLang="en-US" dirty="0">
              <a:ea typeface="ＭＳ Ｐゴシック" charset="-128"/>
            </a:endParaRPr>
          </a:p>
          <a:p>
            <a:pPr lvl="1"/>
            <a:r>
              <a:rPr lang="en-US" altLang="en-US" dirty="0">
                <a:solidFill>
                  <a:srgbClr val="0000FF"/>
                </a:solidFill>
                <a:ea typeface="ＭＳ Ｐゴシック" charset="-128"/>
              </a:rPr>
              <a:t>When is this useful?</a:t>
            </a:r>
          </a:p>
          <a:p>
            <a:endParaRPr lang="en-US" altLang="en-US" dirty="0">
              <a:ea typeface="ＭＳ Ｐゴシック" charset="-128"/>
            </a:endParaRPr>
          </a:p>
        </p:txBody>
      </p:sp>
      <p:sp>
        <p:nvSpPr>
          <p:cNvPr id="239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586801D-32DF-1646-A54D-70FFE73EB7C7}"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39620" name="Rectangle 4"/>
          <p:cNvSpPr>
            <a:spLocks noChangeArrowheads="1"/>
          </p:cNvSpPr>
          <p:nvPr/>
        </p:nvSpPr>
        <p:spPr bwMode="auto">
          <a:xfrm>
            <a:off x="609600" y="5410200"/>
            <a:ext cx="80010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21" name="Rectangle 5"/>
          <p:cNvSpPr>
            <a:spLocks noChangeArrowheads="1"/>
          </p:cNvSpPr>
          <p:nvPr/>
        </p:nvSpPr>
        <p:spPr bwMode="auto">
          <a:xfrm>
            <a:off x="7086600" y="5410200"/>
            <a:ext cx="15240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tag</a:t>
            </a:r>
          </a:p>
        </p:txBody>
      </p:sp>
      <p:sp>
        <p:nvSpPr>
          <p:cNvPr id="239622" name="Rectangle 6"/>
          <p:cNvSpPr>
            <a:spLocks noChangeArrowheads="1"/>
          </p:cNvSpPr>
          <p:nvPr/>
        </p:nvSpPr>
        <p:spPr bwMode="auto">
          <a:xfrm>
            <a:off x="5410200" y="5410200"/>
            <a:ext cx="16764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subblock</a:t>
            </a:r>
          </a:p>
        </p:txBody>
      </p:sp>
      <p:sp>
        <p:nvSpPr>
          <p:cNvPr id="239623" name="Rectangle 7"/>
          <p:cNvSpPr>
            <a:spLocks noChangeArrowheads="1"/>
          </p:cNvSpPr>
          <p:nvPr/>
        </p:nvSpPr>
        <p:spPr bwMode="auto">
          <a:xfrm>
            <a:off x="54102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v</a:t>
            </a:r>
          </a:p>
        </p:txBody>
      </p:sp>
      <p:sp>
        <p:nvSpPr>
          <p:cNvPr id="239624" name="Rectangle 8"/>
          <p:cNvSpPr>
            <a:spLocks noChangeArrowheads="1"/>
          </p:cNvSpPr>
          <p:nvPr/>
        </p:nvSpPr>
        <p:spPr bwMode="auto">
          <a:xfrm>
            <a:off x="609600" y="5410200"/>
            <a:ext cx="16764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subblock</a:t>
            </a:r>
          </a:p>
        </p:txBody>
      </p:sp>
      <p:sp>
        <p:nvSpPr>
          <p:cNvPr id="239625" name="Rectangle 9"/>
          <p:cNvSpPr>
            <a:spLocks noChangeArrowheads="1"/>
          </p:cNvSpPr>
          <p:nvPr/>
        </p:nvSpPr>
        <p:spPr bwMode="auto">
          <a:xfrm>
            <a:off x="6096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v</a:t>
            </a:r>
          </a:p>
        </p:txBody>
      </p:sp>
      <p:sp>
        <p:nvSpPr>
          <p:cNvPr id="239626" name="Rectangle 10"/>
          <p:cNvSpPr>
            <a:spLocks noChangeArrowheads="1"/>
          </p:cNvSpPr>
          <p:nvPr/>
        </p:nvSpPr>
        <p:spPr bwMode="auto">
          <a:xfrm>
            <a:off x="2286000" y="5410200"/>
            <a:ext cx="16764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subblock</a:t>
            </a:r>
          </a:p>
        </p:txBody>
      </p:sp>
      <p:sp>
        <p:nvSpPr>
          <p:cNvPr id="239627" name="Rectangle 11"/>
          <p:cNvSpPr>
            <a:spLocks noChangeArrowheads="1"/>
          </p:cNvSpPr>
          <p:nvPr/>
        </p:nvSpPr>
        <p:spPr bwMode="auto">
          <a:xfrm>
            <a:off x="22860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v</a:t>
            </a:r>
          </a:p>
        </p:txBody>
      </p:sp>
      <p:sp>
        <p:nvSpPr>
          <p:cNvPr id="239628" name="Oval 12"/>
          <p:cNvSpPr>
            <a:spLocks noChangeArrowheads="1"/>
          </p:cNvSpPr>
          <p:nvPr/>
        </p:nvSpPr>
        <p:spPr bwMode="auto">
          <a:xfrm rot="10800000">
            <a:off x="42941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29" name="Oval 13"/>
          <p:cNvSpPr>
            <a:spLocks noChangeArrowheads="1"/>
          </p:cNvSpPr>
          <p:nvPr/>
        </p:nvSpPr>
        <p:spPr bwMode="auto">
          <a:xfrm rot="10800000">
            <a:off x="45227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30" name="Oval 14"/>
          <p:cNvSpPr>
            <a:spLocks noChangeArrowheads="1"/>
          </p:cNvSpPr>
          <p:nvPr/>
        </p:nvSpPr>
        <p:spPr bwMode="auto">
          <a:xfrm rot="10800000">
            <a:off x="47513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31" name="Oval 15"/>
          <p:cNvSpPr>
            <a:spLocks noChangeArrowheads="1"/>
          </p:cNvSpPr>
          <p:nvPr/>
        </p:nvSpPr>
        <p:spPr bwMode="auto">
          <a:xfrm rot="10800000">
            <a:off x="4979988" y="5532438"/>
            <a:ext cx="76200" cy="76200"/>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9632" name="Rectangle 9"/>
          <p:cNvSpPr>
            <a:spLocks noChangeArrowheads="1"/>
          </p:cNvSpPr>
          <p:nvPr/>
        </p:nvSpPr>
        <p:spPr bwMode="auto">
          <a:xfrm>
            <a:off x="8382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d</a:t>
            </a:r>
          </a:p>
        </p:txBody>
      </p:sp>
      <p:sp>
        <p:nvSpPr>
          <p:cNvPr id="239633" name="Rectangle 9"/>
          <p:cNvSpPr>
            <a:spLocks noChangeArrowheads="1"/>
          </p:cNvSpPr>
          <p:nvPr/>
        </p:nvSpPr>
        <p:spPr bwMode="auto">
          <a:xfrm>
            <a:off x="25146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d</a:t>
            </a:r>
          </a:p>
        </p:txBody>
      </p:sp>
      <p:sp>
        <p:nvSpPr>
          <p:cNvPr id="239634" name="Rectangle 9"/>
          <p:cNvSpPr>
            <a:spLocks noChangeArrowheads="1"/>
          </p:cNvSpPr>
          <p:nvPr/>
        </p:nvSpPr>
        <p:spPr bwMode="auto">
          <a:xfrm>
            <a:off x="5638800" y="5410200"/>
            <a:ext cx="228600" cy="304800"/>
          </a:xfrm>
          <a:prstGeom prst="rect">
            <a:avLst/>
          </a:prstGeom>
          <a:solidFill>
            <a:srgbClr val="DDDDDD"/>
          </a:solidFill>
          <a:ln w="28575">
            <a:solidFill>
              <a:schemeClr val="tx1"/>
            </a:solidFill>
            <a:miter lim="800000"/>
            <a:headEnd/>
            <a:tailEnd/>
          </a:ln>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d</a:t>
            </a:r>
          </a:p>
        </p:txBody>
      </p:sp>
    </p:spTree>
    <p:extLst>
      <p:ext uri="{BB962C8B-B14F-4D97-AF65-F5344CB8AC3E}">
        <p14:creationId xmlns:p14="http://schemas.microsoft.com/office/powerpoint/2010/main" val="239387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464344" y="-8164"/>
            <a:ext cx="8229600" cy="1143000"/>
          </a:xfrm>
        </p:spPr>
        <p:txBody>
          <a:bodyPr/>
          <a:lstStyle/>
          <a:p>
            <a:r>
              <a:rPr lang="en-US" altLang="en-US" dirty="0">
                <a:ea typeface="ＭＳ Ｐゴシック" charset="-128"/>
              </a:rPr>
              <a:t>Associativity</a:t>
            </a:r>
          </a:p>
        </p:txBody>
      </p:sp>
      <p:sp>
        <p:nvSpPr>
          <p:cNvPr id="3" name="Content Placeholder 2"/>
          <p:cNvSpPr>
            <a:spLocks noGrp="1"/>
          </p:cNvSpPr>
          <p:nvPr>
            <p:ph idx="1"/>
          </p:nvPr>
        </p:nvSpPr>
        <p:spPr>
          <a:xfrm>
            <a:off x="76200" y="996950"/>
            <a:ext cx="9005888" cy="5194300"/>
          </a:xfrm>
        </p:spPr>
        <p:txBody>
          <a:bodyPr>
            <a:normAutofit fontScale="92500" lnSpcReduction="20000"/>
          </a:bodyPr>
          <a:lstStyle/>
          <a:p>
            <a:r>
              <a:rPr lang="en-US" altLang="en-US" sz="3000" dirty="0">
                <a:ea typeface="ＭＳ Ｐゴシック" charset="-128"/>
              </a:rPr>
              <a:t>How many blocks can be present in the same index (i.e., set)?</a:t>
            </a:r>
          </a:p>
          <a:p>
            <a:r>
              <a:rPr lang="en-US" altLang="en-US" sz="3000" dirty="0">
                <a:ea typeface="ＭＳ Ｐゴシック" charset="-128"/>
              </a:rPr>
              <a:t>Larger associativity</a:t>
            </a:r>
          </a:p>
          <a:p>
            <a:pPr lvl="1"/>
            <a:r>
              <a:rPr lang="en-US" altLang="en-US" dirty="0">
                <a:ea typeface="ＭＳ Ｐゴシック" charset="-128"/>
              </a:rPr>
              <a:t>lower miss rate (reduced conflicts)</a:t>
            </a:r>
          </a:p>
          <a:p>
            <a:pPr lvl="1"/>
            <a:r>
              <a:rPr lang="en-US" altLang="en-US" dirty="0">
                <a:ea typeface="ＭＳ Ｐゴシック" charset="-128"/>
              </a:rPr>
              <a:t>higher hit latency and area cost (plus diminishing returns)</a:t>
            </a:r>
          </a:p>
          <a:p>
            <a:endParaRPr lang="en-US" altLang="en-US" dirty="0">
              <a:ea typeface="ＭＳ Ｐゴシック" charset="-128"/>
            </a:endParaRPr>
          </a:p>
          <a:p>
            <a:r>
              <a:rPr lang="en-US" altLang="en-US" dirty="0">
                <a:ea typeface="ＭＳ Ｐゴシック" charset="-128"/>
              </a:rPr>
              <a:t>Smaller associativity</a:t>
            </a:r>
          </a:p>
          <a:p>
            <a:pPr lvl="1"/>
            <a:r>
              <a:rPr lang="en-US" altLang="en-US" dirty="0">
                <a:ea typeface="ＭＳ Ｐゴシック" charset="-128"/>
              </a:rPr>
              <a:t>lower cost</a:t>
            </a:r>
          </a:p>
          <a:p>
            <a:pPr lvl="1"/>
            <a:r>
              <a:rPr lang="en-US" altLang="en-US" dirty="0">
                <a:ea typeface="ＭＳ Ｐゴシック" charset="-128"/>
              </a:rPr>
              <a:t>lower hit latency</a:t>
            </a:r>
          </a:p>
          <a:p>
            <a:pPr lvl="2"/>
            <a:r>
              <a:rPr lang="en-US" altLang="en-US" dirty="0">
                <a:ea typeface="ＭＳ Ｐゴシック" charset="-128"/>
              </a:rPr>
              <a:t>Especially important for L1 caches</a:t>
            </a:r>
          </a:p>
          <a:p>
            <a:pPr lvl="2"/>
            <a:endParaRPr lang="en-US" altLang="en-US" dirty="0">
              <a:ea typeface="ＭＳ Ｐゴシック" charset="-128"/>
            </a:endParaRPr>
          </a:p>
          <a:p>
            <a:pPr lvl="1"/>
            <a:endParaRPr lang="en-US" altLang="en-US" dirty="0">
              <a:ea typeface="ＭＳ Ｐゴシック" charset="-128"/>
            </a:endParaRPr>
          </a:p>
          <a:p>
            <a:r>
              <a:rPr lang="en-US" altLang="en-US" sz="3000" dirty="0">
                <a:ea typeface="ＭＳ Ｐゴシック" charset="-128"/>
              </a:rPr>
              <a:t>Is power of 2 associativity required?</a:t>
            </a:r>
          </a:p>
          <a:p>
            <a:pPr lvl="1">
              <a:buFont typeface="Wingdings" charset="2"/>
              <a:buNone/>
            </a:pPr>
            <a:endParaRPr lang="en-US" altLang="en-US" dirty="0">
              <a:ea typeface="ＭＳ Ｐゴシック" charset="-128"/>
            </a:endParaRPr>
          </a:p>
          <a:p>
            <a:endParaRPr lang="en-US" altLang="en-US" dirty="0">
              <a:ea typeface="ＭＳ Ｐゴシック" charset="-128"/>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EB739A1-8A9B-7E4C-BA15-99E13F9DD4EE}"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40644" name="Freeform 5"/>
          <p:cNvSpPr>
            <a:spLocks/>
          </p:cNvSpPr>
          <p:nvPr/>
        </p:nvSpPr>
        <p:spPr bwMode="auto">
          <a:xfrm>
            <a:off x="5486400" y="3414713"/>
            <a:ext cx="3048000" cy="2286000"/>
          </a:xfrm>
          <a:custGeom>
            <a:avLst/>
            <a:gdLst>
              <a:gd name="T0" fmla="*/ 0 w 1920"/>
              <a:gd name="T1" fmla="*/ 0 h 1440"/>
              <a:gd name="T2" fmla="*/ 0 w 1920"/>
              <a:gd name="T3" fmla="*/ 2147483646 h 1440"/>
              <a:gd name="T4" fmla="*/ 2147483646 w 1920"/>
              <a:gd name="T5" fmla="*/ 2147483646 h 1440"/>
              <a:gd name="T6" fmla="*/ 0 60000 65536"/>
              <a:gd name="T7" fmla="*/ 0 60000 65536"/>
              <a:gd name="T8" fmla="*/ 0 60000 65536"/>
              <a:gd name="T9" fmla="*/ 0 w 1920"/>
              <a:gd name="T10" fmla="*/ 0 h 1440"/>
              <a:gd name="T11" fmla="*/ 1920 w 1920"/>
              <a:gd name="T12" fmla="*/ 1440 h 1440"/>
            </a:gdLst>
            <a:ahLst/>
            <a:cxnLst>
              <a:cxn ang="T6">
                <a:pos x="T0" y="T1"/>
              </a:cxn>
              <a:cxn ang="T7">
                <a:pos x="T2" y="T3"/>
              </a:cxn>
              <a:cxn ang="T8">
                <a:pos x="T4" y="T5"/>
              </a:cxn>
            </a:cxnLst>
            <a:rect l="T9" t="T10" r="T11" b="T12"/>
            <a:pathLst>
              <a:path w="1920" h="1440">
                <a:moveTo>
                  <a:pt x="0" y="0"/>
                </a:moveTo>
                <a:lnTo>
                  <a:pt x="0" y="1440"/>
                </a:lnTo>
                <a:lnTo>
                  <a:pt x="1920" y="1440"/>
                </a:ln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0645" name="Text Box 7"/>
          <p:cNvSpPr txBox="1">
            <a:spLocks noChangeArrowheads="1"/>
          </p:cNvSpPr>
          <p:nvPr/>
        </p:nvSpPr>
        <p:spPr bwMode="auto">
          <a:xfrm>
            <a:off x="7600950" y="5734050"/>
            <a:ext cx="1481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associativity</a:t>
            </a:r>
          </a:p>
        </p:txBody>
      </p:sp>
      <p:sp>
        <p:nvSpPr>
          <p:cNvPr id="240646" name="Freeform 8"/>
          <p:cNvSpPr>
            <a:spLocks/>
          </p:cNvSpPr>
          <p:nvPr/>
        </p:nvSpPr>
        <p:spPr bwMode="auto">
          <a:xfrm>
            <a:off x="5772150" y="3414713"/>
            <a:ext cx="2609850" cy="852487"/>
          </a:xfrm>
          <a:custGeom>
            <a:avLst/>
            <a:gdLst>
              <a:gd name="T0" fmla="*/ 0 w 1644"/>
              <a:gd name="T1" fmla="*/ 2147483646 h 537"/>
              <a:gd name="T2" fmla="*/ 2147483646 w 1644"/>
              <a:gd name="T3" fmla="*/ 2147483646 h 537"/>
              <a:gd name="T4" fmla="*/ 2147483646 w 1644"/>
              <a:gd name="T5" fmla="*/ 2147483646 h 537"/>
              <a:gd name="T6" fmla="*/ 2147483646 w 1644"/>
              <a:gd name="T7" fmla="*/ 0 h 537"/>
              <a:gd name="T8" fmla="*/ 0 60000 65536"/>
              <a:gd name="T9" fmla="*/ 0 60000 65536"/>
              <a:gd name="T10" fmla="*/ 0 60000 65536"/>
              <a:gd name="T11" fmla="*/ 0 60000 65536"/>
              <a:gd name="T12" fmla="*/ 0 w 1644"/>
              <a:gd name="T13" fmla="*/ 0 h 537"/>
              <a:gd name="T14" fmla="*/ 1644 w 1644"/>
              <a:gd name="T15" fmla="*/ 537 h 537"/>
            </a:gdLst>
            <a:ahLst/>
            <a:cxnLst>
              <a:cxn ang="T8">
                <a:pos x="T0" y="T1"/>
              </a:cxn>
              <a:cxn ang="T9">
                <a:pos x="T2" y="T3"/>
              </a:cxn>
              <a:cxn ang="T10">
                <a:pos x="T4" y="T5"/>
              </a:cxn>
              <a:cxn ang="T11">
                <a:pos x="T6" y="T7"/>
              </a:cxn>
            </a:cxnLst>
            <a:rect l="T12" t="T13" r="T14" b="T15"/>
            <a:pathLst>
              <a:path w="1644" h="537">
                <a:moveTo>
                  <a:pt x="0" y="537"/>
                </a:moveTo>
                <a:cubicBezTo>
                  <a:pt x="35" y="492"/>
                  <a:pt x="101" y="341"/>
                  <a:pt x="209" y="267"/>
                </a:cubicBezTo>
                <a:cubicBezTo>
                  <a:pt x="317" y="193"/>
                  <a:pt x="410" y="134"/>
                  <a:pt x="649" y="90"/>
                </a:cubicBezTo>
                <a:cubicBezTo>
                  <a:pt x="888" y="46"/>
                  <a:pt x="1437" y="19"/>
                  <a:pt x="164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0647" name="Text Box 6"/>
          <p:cNvSpPr txBox="1">
            <a:spLocks noChangeArrowheads="1"/>
          </p:cNvSpPr>
          <p:nvPr/>
        </p:nvSpPr>
        <p:spPr bwMode="auto">
          <a:xfrm>
            <a:off x="4683125" y="313055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hit rate</a:t>
            </a:r>
          </a:p>
        </p:txBody>
      </p:sp>
    </p:spTree>
    <p:extLst>
      <p:ext uri="{BB962C8B-B14F-4D97-AF65-F5344CB8AC3E}">
        <p14:creationId xmlns:p14="http://schemas.microsoft.com/office/powerpoint/2010/main" val="112171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a:xfrm>
            <a:off x="457200" y="76200"/>
            <a:ext cx="8229600" cy="1143000"/>
          </a:xfrm>
        </p:spPr>
        <p:txBody>
          <a:bodyPr/>
          <a:lstStyle/>
          <a:p>
            <a:r>
              <a:rPr lang="en-US" altLang="en-US" dirty="0">
                <a:ea typeface="ＭＳ Ｐゴシック" charset="-128"/>
              </a:rPr>
              <a:t>Classification of Cache Misses</a:t>
            </a:r>
          </a:p>
        </p:txBody>
      </p:sp>
      <p:sp>
        <p:nvSpPr>
          <p:cNvPr id="48130" name="Content Placeholder 2"/>
          <p:cNvSpPr>
            <a:spLocks noGrp="1"/>
          </p:cNvSpPr>
          <p:nvPr>
            <p:ph idx="1"/>
          </p:nvPr>
        </p:nvSpPr>
        <p:spPr>
          <a:xfrm>
            <a:off x="228600" y="996950"/>
            <a:ext cx="8915400" cy="5194300"/>
          </a:xfrm>
        </p:spPr>
        <p:txBody>
          <a:bodyPr>
            <a:normAutofit fontScale="92500" lnSpcReduction="10000"/>
          </a:bodyPr>
          <a:lstStyle/>
          <a:p>
            <a:r>
              <a:rPr lang="en-US" altLang="en-US" dirty="0">
                <a:ea typeface="ＭＳ Ｐゴシック" charset="-128"/>
              </a:rPr>
              <a:t>Compulsory miss </a:t>
            </a:r>
          </a:p>
          <a:p>
            <a:pPr lvl="1"/>
            <a:r>
              <a:rPr lang="en-US" altLang="en-US" dirty="0">
                <a:solidFill>
                  <a:srgbClr val="0432FF"/>
                </a:solidFill>
                <a:ea typeface="ＭＳ Ｐゴシック" charset="-128"/>
              </a:rPr>
              <a:t>first reference to an address (block) always results in a miss</a:t>
            </a:r>
          </a:p>
          <a:p>
            <a:pPr lvl="1"/>
            <a:r>
              <a:rPr lang="en-US" altLang="en-US" dirty="0">
                <a:ea typeface="ＭＳ Ｐゴシック" charset="-128"/>
              </a:rPr>
              <a:t>subsequent references should hit unless the cache block is displaced for the reasons below</a:t>
            </a:r>
          </a:p>
          <a:p>
            <a:r>
              <a:rPr lang="en-US" altLang="en-US" dirty="0">
                <a:ea typeface="ＭＳ Ｐゴシック" charset="-128"/>
              </a:rPr>
              <a:t>Capacity miss </a:t>
            </a:r>
          </a:p>
          <a:p>
            <a:pPr lvl="1"/>
            <a:r>
              <a:rPr lang="en-US" altLang="en-US" dirty="0">
                <a:solidFill>
                  <a:srgbClr val="0432FF"/>
                </a:solidFill>
                <a:ea typeface="ＭＳ Ｐゴシック" charset="-128"/>
              </a:rPr>
              <a:t>cache is too small to hold everything needed</a:t>
            </a:r>
          </a:p>
          <a:p>
            <a:pPr lvl="1"/>
            <a:r>
              <a:rPr lang="en-US" altLang="en-US" dirty="0">
                <a:ea typeface="ＭＳ Ｐゴシック" charset="-128"/>
              </a:rPr>
              <a:t>defined as the misses that would occur even in a fully-associative cache (with optimal replacement) of the same capacity 	</a:t>
            </a:r>
          </a:p>
          <a:p>
            <a:r>
              <a:rPr lang="en-US" altLang="en-US" dirty="0">
                <a:ea typeface="ＭＳ Ｐゴシック" charset="-128"/>
              </a:rPr>
              <a:t>Conflict miss </a:t>
            </a:r>
          </a:p>
          <a:p>
            <a:pPr lvl="1"/>
            <a:r>
              <a:rPr lang="en-US" altLang="en-US" dirty="0">
                <a:ea typeface="ＭＳ Ｐゴシック" charset="-128"/>
              </a:rPr>
              <a:t>defined as </a:t>
            </a:r>
            <a:r>
              <a:rPr lang="en-US" altLang="en-US" dirty="0">
                <a:solidFill>
                  <a:srgbClr val="0432FF"/>
                </a:solidFill>
                <a:ea typeface="ＭＳ Ｐゴシック" charset="-128"/>
              </a:rPr>
              <a:t>any miss that is neither a compulsory nor a capacity miss	</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C8C3865-8022-054B-9409-9E9112BE31CB}"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980857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a:xfrm>
            <a:off x="457200" y="0"/>
            <a:ext cx="8229600" cy="1143000"/>
          </a:xfrm>
        </p:spPr>
        <p:txBody>
          <a:bodyPr/>
          <a:lstStyle/>
          <a:p>
            <a:r>
              <a:rPr lang="en-US" altLang="en-US" dirty="0">
                <a:ea typeface="ＭＳ Ｐゴシック" charset="-128"/>
              </a:rPr>
              <a:t>How to Reduce Each Miss Type</a:t>
            </a:r>
          </a:p>
        </p:txBody>
      </p:sp>
      <p:sp>
        <p:nvSpPr>
          <p:cNvPr id="3" name="Content Placeholder 2"/>
          <p:cNvSpPr>
            <a:spLocks noGrp="1"/>
          </p:cNvSpPr>
          <p:nvPr>
            <p:ph idx="1"/>
          </p:nvPr>
        </p:nvSpPr>
        <p:spPr>
          <a:xfrm>
            <a:off x="228600" y="996950"/>
            <a:ext cx="8610600" cy="5194300"/>
          </a:xfrm>
        </p:spPr>
        <p:txBody>
          <a:bodyPr>
            <a:normAutofit fontScale="85000" lnSpcReduction="20000"/>
          </a:bodyPr>
          <a:lstStyle/>
          <a:p>
            <a:r>
              <a:rPr lang="en-US" altLang="en-US">
                <a:ea typeface="ＭＳ Ｐゴシック" charset="-128"/>
              </a:rPr>
              <a:t>Compulsory</a:t>
            </a:r>
          </a:p>
          <a:p>
            <a:pPr lvl="1"/>
            <a:r>
              <a:rPr lang="en-US" altLang="en-US">
                <a:ea typeface="ＭＳ Ｐゴシック" charset="-128"/>
              </a:rPr>
              <a:t>Caching cannot help</a:t>
            </a:r>
          </a:p>
          <a:p>
            <a:pPr lvl="1"/>
            <a:r>
              <a:rPr lang="en-US" altLang="en-US">
                <a:ea typeface="ＭＳ Ｐゴシック" charset="-128"/>
              </a:rPr>
              <a:t>Prefetching can</a:t>
            </a:r>
          </a:p>
          <a:p>
            <a:r>
              <a:rPr lang="en-US" altLang="en-US">
                <a:ea typeface="ＭＳ Ｐゴシック" charset="-128"/>
              </a:rPr>
              <a:t>Conflict</a:t>
            </a:r>
          </a:p>
          <a:p>
            <a:pPr lvl="1"/>
            <a:r>
              <a:rPr lang="en-US" altLang="en-US">
                <a:ea typeface="ＭＳ Ｐゴシック" charset="-128"/>
              </a:rPr>
              <a:t>More associativity</a:t>
            </a:r>
          </a:p>
          <a:p>
            <a:pPr lvl="1"/>
            <a:r>
              <a:rPr lang="en-US" altLang="en-US">
                <a:ea typeface="ＭＳ Ｐゴシック" charset="-128"/>
              </a:rPr>
              <a:t>Other ways to get more associativity without making the cache associative</a:t>
            </a:r>
          </a:p>
          <a:p>
            <a:pPr lvl="2"/>
            <a:r>
              <a:rPr lang="en-US" altLang="en-US">
                <a:ea typeface="ＭＳ Ｐゴシック" charset="-128"/>
              </a:rPr>
              <a:t>Victim cache</a:t>
            </a:r>
          </a:p>
          <a:p>
            <a:pPr lvl="2"/>
            <a:r>
              <a:rPr lang="en-US" altLang="en-US">
                <a:ea typeface="ＭＳ Ｐゴシック" charset="-128"/>
              </a:rPr>
              <a:t>Better, randomized indexing</a:t>
            </a:r>
          </a:p>
          <a:p>
            <a:pPr lvl="2"/>
            <a:r>
              <a:rPr lang="en-US" altLang="en-US">
                <a:ea typeface="ＭＳ Ｐゴシック" charset="-128"/>
              </a:rPr>
              <a:t>Software hints?</a:t>
            </a:r>
          </a:p>
          <a:p>
            <a:r>
              <a:rPr lang="en-US" altLang="en-US">
                <a:ea typeface="ＭＳ Ｐゴシック" charset="-128"/>
              </a:rPr>
              <a:t>Capacity</a:t>
            </a:r>
          </a:p>
          <a:p>
            <a:pPr lvl="1"/>
            <a:r>
              <a:rPr lang="en-US" altLang="en-US">
                <a:ea typeface="ＭＳ Ｐゴシック" charset="-128"/>
              </a:rPr>
              <a:t>Utilize cache space better: keep blocks that will be referenced</a:t>
            </a:r>
          </a:p>
          <a:p>
            <a:pPr lvl="1"/>
            <a:r>
              <a:rPr lang="en-US" altLang="en-US">
                <a:ea typeface="ＭＳ Ｐゴシック" charset="-128"/>
              </a:rPr>
              <a:t>Software management: divide working set such that each </a:t>
            </a:r>
            <a:r>
              <a:rPr lang="ja-JP" altLang="en-US">
                <a:ea typeface="ＭＳ Ｐゴシック" charset="-128"/>
              </a:rPr>
              <a:t>“</a:t>
            </a:r>
            <a:r>
              <a:rPr lang="en-US" altLang="ja-JP">
                <a:ea typeface="ＭＳ Ｐゴシック" charset="-128"/>
              </a:rPr>
              <a:t>phase</a:t>
            </a:r>
            <a:r>
              <a:rPr lang="ja-JP" altLang="en-US">
                <a:ea typeface="ＭＳ Ｐゴシック" charset="-128"/>
              </a:rPr>
              <a:t>”</a:t>
            </a:r>
            <a:r>
              <a:rPr lang="en-US" altLang="ja-JP">
                <a:ea typeface="ＭＳ Ｐゴシック" charset="-128"/>
              </a:rPr>
              <a:t> fits in cache</a:t>
            </a:r>
            <a:endParaRPr lang="en-US" altLang="en-US">
              <a:ea typeface="ＭＳ Ｐゴシック" charset="-128"/>
            </a:endParaRPr>
          </a:p>
        </p:txBody>
      </p:sp>
      <p:sp>
        <p:nvSpPr>
          <p:cNvPr id="243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B43D19B-F58A-0C4C-8034-183548A8494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27749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p:cNvSpPr>
            <a:spLocks noGrp="1"/>
          </p:cNvSpPr>
          <p:nvPr>
            <p:ph type="title"/>
          </p:nvPr>
        </p:nvSpPr>
        <p:spPr/>
        <p:txBody>
          <a:bodyPr>
            <a:normAutofit fontScale="90000"/>
          </a:bodyPr>
          <a:lstStyle/>
          <a:p>
            <a:r>
              <a:rPr lang="en-US" altLang="en-US">
                <a:ea typeface="ＭＳ Ｐゴシック" charset="-128"/>
              </a:rPr>
              <a:t>How to Improve Cache Performance</a:t>
            </a:r>
          </a:p>
        </p:txBody>
      </p:sp>
      <p:sp>
        <p:nvSpPr>
          <p:cNvPr id="50178" name="Content Placeholder 2"/>
          <p:cNvSpPr>
            <a:spLocks noGrp="1"/>
          </p:cNvSpPr>
          <p:nvPr>
            <p:ph idx="1"/>
          </p:nvPr>
        </p:nvSpPr>
        <p:spPr>
          <a:xfrm>
            <a:off x="266700" y="1344612"/>
            <a:ext cx="8610600" cy="5194300"/>
          </a:xfrm>
        </p:spPr>
        <p:txBody>
          <a:bodyPr>
            <a:normAutofit fontScale="85000" lnSpcReduction="20000"/>
          </a:bodyPr>
          <a:lstStyle/>
          <a:p>
            <a:r>
              <a:rPr lang="en-US" altLang="en-US" dirty="0">
                <a:ea typeface="ＭＳ Ｐゴシック" charset="-128"/>
              </a:rPr>
              <a:t>Three fundamental goals</a:t>
            </a:r>
          </a:p>
          <a:p>
            <a:endParaRPr lang="en-US" altLang="en-US" dirty="0">
              <a:ea typeface="ＭＳ Ｐゴシック" charset="-128"/>
            </a:endParaRPr>
          </a:p>
          <a:p>
            <a:r>
              <a:rPr lang="en-US" altLang="en-US" dirty="0">
                <a:solidFill>
                  <a:srgbClr val="0000FF"/>
                </a:solidFill>
                <a:ea typeface="ＭＳ Ｐゴシック" charset="-128"/>
              </a:rPr>
              <a:t>Reducing miss rate</a:t>
            </a:r>
          </a:p>
          <a:p>
            <a:pPr lvl="1"/>
            <a:r>
              <a:rPr lang="en-US" altLang="en-US" dirty="0">
                <a:ea typeface="ＭＳ Ｐゴシック" charset="-128"/>
              </a:rPr>
              <a:t>Caveat: reducing miss rate can reduce performance if more costly-to-</a:t>
            </a:r>
            <a:r>
              <a:rPr lang="en-US" altLang="en-US" dirty="0" err="1">
                <a:ea typeface="ＭＳ Ｐゴシック" charset="-128"/>
              </a:rPr>
              <a:t>refetch</a:t>
            </a:r>
            <a:r>
              <a:rPr lang="en-US" altLang="en-US" dirty="0">
                <a:ea typeface="ＭＳ Ｐゴシック" charset="-128"/>
              </a:rPr>
              <a:t> blocks are evicted</a:t>
            </a:r>
          </a:p>
          <a:p>
            <a:pPr lvl="1">
              <a:buFont typeface="Wingdings" charset="2"/>
              <a:buNone/>
            </a:pPr>
            <a:endParaRPr lang="en-US" altLang="en-US" dirty="0">
              <a:ea typeface="ＭＳ Ｐゴシック" charset="-128"/>
            </a:endParaRPr>
          </a:p>
          <a:p>
            <a:r>
              <a:rPr lang="en-US" altLang="en-US" dirty="0">
                <a:solidFill>
                  <a:srgbClr val="0000FF"/>
                </a:solidFill>
                <a:ea typeface="ＭＳ Ｐゴシック" charset="-128"/>
              </a:rPr>
              <a:t>Reducing miss latency or miss cost</a:t>
            </a:r>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r>
              <a:rPr lang="en-US" altLang="en-US" dirty="0">
                <a:solidFill>
                  <a:srgbClr val="0000FF"/>
                </a:solidFill>
                <a:ea typeface="ＭＳ Ｐゴシック" charset="-128"/>
              </a:rPr>
              <a:t>Reducing hit latency or hit cost</a:t>
            </a:r>
          </a:p>
          <a:p>
            <a:endParaRPr lang="en-US" altLang="en-US" dirty="0">
              <a:ea typeface="ＭＳ Ｐゴシック" charset="-128"/>
            </a:endParaRPr>
          </a:p>
          <a:p>
            <a:r>
              <a:rPr lang="en-US" altLang="en-US" dirty="0">
                <a:ea typeface="ＭＳ Ｐゴシック" charset="-128"/>
              </a:rPr>
              <a:t>The above three </a:t>
            </a:r>
            <a:r>
              <a:rPr lang="en-US" altLang="en-US" b="1" dirty="0">
                <a:solidFill>
                  <a:srgbClr val="FF0000"/>
                </a:solidFill>
                <a:ea typeface="ＭＳ Ｐゴシック" charset="-128"/>
              </a:rPr>
              <a:t>together</a:t>
            </a:r>
            <a:r>
              <a:rPr lang="en-US" altLang="en-US" dirty="0">
                <a:solidFill>
                  <a:srgbClr val="FF0000"/>
                </a:solidFill>
                <a:ea typeface="ＭＳ Ｐゴシック" charset="-128"/>
              </a:rPr>
              <a:t> </a:t>
            </a:r>
            <a:r>
              <a:rPr lang="en-US" altLang="en-US" dirty="0">
                <a:ea typeface="ＭＳ Ｐゴシック" charset="-128"/>
              </a:rPr>
              <a:t>affect performance </a:t>
            </a:r>
          </a:p>
        </p:txBody>
      </p:sp>
      <p:sp>
        <p:nvSpPr>
          <p:cNvPr id="317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9D40E67C-FE9E-FE44-9CF0-3009073C3B75}"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45282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itle 1"/>
          <p:cNvSpPr>
            <a:spLocks noGrp="1"/>
          </p:cNvSpPr>
          <p:nvPr>
            <p:ph type="title"/>
          </p:nvPr>
        </p:nvSpPr>
        <p:spPr>
          <a:xfrm>
            <a:off x="457200" y="-82550"/>
            <a:ext cx="8229600" cy="1143000"/>
          </a:xfrm>
        </p:spPr>
        <p:txBody>
          <a:bodyPr>
            <a:normAutofit fontScale="90000"/>
          </a:bodyPr>
          <a:lstStyle/>
          <a:p>
            <a:r>
              <a:rPr lang="en-US" altLang="en-US" dirty="0">
                <a:ea typeface="ＭＳ Ｐゴシック" charset="-128"/>
              </a:rPr>
              <a:t>Improving Basic Cache Performance</a:t>
            </a:r>
          </a:p>
        </p:txBody>
      </p:sp>
      <p:sp>
        <p:nvSpPr>
          <p:cNvPr id="87042" name="Content Placeholder 2"/>
          <p:cNvSpPr>
            <a:spLocks noGrp="1"/>
          </p:cNvSpPr>
          <p:nvPr>
            <p:ph idx="1"/>
          </p:nvPr>
        </p:nvSpPr>
        <p:spPr>
          <a:xfrm>
            <a:off x="228600" y="825500"/>
            <a:ext cx="8610600" cy="5194300"/>
          </a:xfrm>
        </p:spPr>
        <p:txBody>
          <a:bodyPr>
            <a:normAutofit fontScale="77500" lnSpcReduction="20000"/>
          </a:bodyPr>
          <a:lstStyle/>
          <a:p>
            <a:pPr>
              <a:defRPr/>
            </a:pPr>
            <a:r>
              <a:rPr lang="en-US" dirty="0"/>
              <a:t>Reducing miss rate</a:t>
            </a:r>
          </a:p>
          <a:p>
            <a:pPr lvl="1">
              <a:defRPr/>
            </a:pPr>
            <a:r>
              <a:rPr lang="en-US" dirty="0">
                <a:solidFill>
                  <a:schemeClr val="bg1">
                    <a:lumMod val="50000"/>
                  </a:schemeClr>
                </a:solidFill>
                <a:ea typeface="ＭＳ Ｐゴシック" charset="0"/>
              </a:rPr>
              <a:t>More associativity</a:t>
            </a:r>
          </a:p>
          <a:p>
            <a:pPr lvl="1">
              <a:defRPr/>
            </a:pPr>
            <a:r>
              <a:rPr lang="en-US" dirty="0">
                <a:solidFill>
                  <a:srgbClr val="0000FF"/>
                </a:solidFill>
                <a:ea typeface="ＭＳ Ｐゴシック" charset="0"/>
              </a:rPr>
              <a:t>Alternatives/enhancements to associativity </a:t>
            </a:r>
          </a:p>
          <a:p>
            <a:pPr lvl="2">
              <a:defRPr/>
            </a:pPr>
            <a:r>
              <a:rPr lang="en-US" dirty="0">
                <a:solidFill>
                  <a:srgbClr val="0000FF"/>
                </a:solidFill>
                <a:ea typeface="ＭＳ Ｐゴシック" charset="0"/>
              </a:rPr>
              <a:t>Victim caches, hashing, pseudo-associativity, skewed associativity</a:t>
            </a:r>
          </a:p>
          <a:p>
            <a:pPr lvl="1">
              <a:defRPr/>
            </a:pPr>
            <a:r>
              <a:rPr lang="en-US" dirty="0">
                <a:solidFill>
                  <a:srgbClr val="0000FF"/>
                </a:solidFill>
                <a:ea typeface="ＭＳ Ｐゴシック" charset="0"/>
              </a:rPr>
              <a:t>Better replacement/insertion policies</a:t>
            </a:r>
          </a:p>
          <a:p>
            <a:pPr lvl="1">
              <a:defRPr/>
            </a:pPr>
            <a:r>
              <a:rPr lang="en-US" dirty="0">
                <a:solidFill>
                  <a:srgbClr val="0000FF"/>
                </a:solidFill>
                <a:ea typeface="ＭＳ Ｐゴシック" charset="0"/>
              </a:rPr>
              <a:t>Software approaches</a:t>
            </a:r>
          </a:p>
          <a:p>
            <a:pPr lvl="1">
              <a:defRPr/>
            </a:pPr>
            <a:endParaRPr lang="en-US" sz="400" dirty="0">
              <a:ea typeface="ＭＳ Ｐゴシック" charset="0"/>
            </a:endParaRPr>
          </a:p>
          <a:p>
            <a:pPr>
              <a:defRPr/>
            </a:pPr>
            <a:r>
              <a:rPr lang="en-US" dirty="0"/>
              <a:t>Reducing miss latency/cost</a:t>
            </a:r>
          </a:p>
          <a:p>
            <a:pPr lvl="1">
              <a:defRPr/>
            </a:pPr>
            <a:r>
              <a:rPr lang="en-US" dirty="0">
                <a:solidFill>
                  <a:srgbClr val="7F7F7F"/>
                </a:solidFill>
                <a:ea typeface="ＭＳ Ｐゴシック" charset="0"/>
              </a:rPr>
              <a:t>Multi-level caches</a:t>
            </a:r>
          </a:p>
          <a:p>
            <a:pPr lvl="1">
              <a:defRPr/>
            </a:pPr>
            <a:r>
              <a:rPr lang="en-US" dirty="0">
                <a:solidFill>
                  <a:srgbClr val="7F7F7F"/>
                </a:solidFill>
                <a:ea typeface="ＭＳ Ｐゴシック" charset="0"/>
              </a:rPr>
              <a:t>Critical word first</a:t>
            </a:r>
          </a:p>
          <a:p>
            <a:pPr lvl="1">
              <a:defRPr/>
            </a:pPr>
            <a:r>
              <a:rPr lang="en-US" dirty="0" err="1">
                <a:solidFill>
                  <a:srgbClr val="7F7F7F"/>
                </a:solidFill>
                <a:ea typeface="ＭＳ Ｐゴシック" charset="0"/>
              </a:rPr>
              <a:t>Subblocking</a:t>
            </a:r>
            <a:r>
              <a:rPr lang="en-US" dirty="0">
                <a:solidFill>
                  <a:srgbClr val="7F7F7F"/>
                </a:solidFill>
                <a:ea typeface="ＭＳ Ｐゴシック" charset="0"/>
              </a:rPr>
              <a:t>/sectoring</a:t>
            </a:r>
          </a:p>
          <a:p>
            <a:pPr lvl="1">
              <a:defRPr/>
            </a:pPr>
            <a:r>
              <a:rPr lang="en-US" dirty="0">
                <a:solidFill>
                  <a:srgbClr val="7F7F7F"/>
                </a:solidFill>
                <a:ea typeface="ＭＳ Ｐゴシック" charset="0"/>
              </a:rPr>
              <a:t>Better replacement/insertion policies</a:t>
            </a:r>
          </a:p>
          <a:p>
            <a:pPr lvl="1">
              <a:defRPr/>
            </a:pPr>
            <a:r>
              <a:rPr lang="en-US" dirty="0">
                <a:ea typeface="ＭＳ Ｐゴシック" charset="0"/>
              </a:rPr>
              <a:t>Non-blocking caches (multiple cache misses in parallel)</a:t>
            </a:r>
          </a:p>
          <a:p>
            <a:pPr lvl="1">
              <a:defRPr/>
            </a:pPr>
            <a:r>
              <a:rPr lang="en-US" dirty="0">
                <a:ea typeface="ＭＳ Ｐゴシック" charset="0"/>
              </a:rPr>
              <a:t>Multiple accesses per cycle</a:t>
            </a:r>
          </a:p>
          <a:p>
            <a:pPr lvl="1">
              <a:defRPr/>
            </a:pPr>
            <a:r>
              <a:rPr lang="en-US" dirty="0">
                <a:ea typeface="ＭＳ Ｐゴシック" charset="0"/>
              </a:rPr>
              <a:t>Software approaches</a:t>
            </a:r>
          </a:p>
        </p:txBody>
      </p:sp>
      <p:sp>
        <p:nvSpPr>
          <p:cNvPr id="318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97DBEAC-9088-FD4A-A2FB-A9035BB7C469}"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45235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normAutofit fontScale="90000"/>
          </a:bodyPr>
          <a:lstStyle/>
          <a:p>
            <a:r>
              <a:rPr lang="en-US" altLang="en-US" dirty="0">
                <a:ea typeface="ＭＳ Ｐゴシック" charset="-128"/>
              </a:rPr>
              <a:t>Cheap Ways of Reducing Conflict Misses</a:t>
            </a:r>
          </a:p>
        </p:txBody>
      </p:sp>
      <p:sp>
        <p:nvSpPr>
          <p:cNvPr id="3" name="Content Placeholder 2"/>
          <p:cNvSpPr>
            <a:spLocks noGrp="1"/>
          </p:cNvSpPr>
          <p:nvPr>
            <p:ph idx="1"/>
          </p:nvPr>
        </p:nvSpPr>
        <p:spPr>
          <a:xfrm>
            <a:off x="228600" y="1513568"/>
            <a:ext cx="8610600" cy="5194300"/>
          </a:xfrm>
        </p:spPr>
        <p:txBody>
          <a:bodyPr/>
          <a:lstStyle/>
          <a:p>
            <a:r>
              <a:rPr lang="en-US" altLang="en-US" dirty="0">
                <a:ea typeface="ＭＳ Ｐゴシック" charset="-128"/>
              </a:rPr>
              <a:t>Instead of building highly-associative caches:</a:t>
            </a:r>
          </a:p>
          <a:p>
            <a:r>
              <a:rPr lang="en-US" altLang="en-US" dirty="0">
                <a:ea typeface="ＭＳ Ｐゴシック" charset="-128"/>
              </a:rPr>
              <a:t>Victim Caches</a:t>
            </a:r>
          </a:p>
          <a:p>
            <a:r>
              <a:rPr lang="en-US" altLang="en-US" dirty="0">
                <a:ea typeface="ＭＳ Ｐゴシック" charset="-128"/>
              </a:rPr>
              <a:t>Hashed/randomized Index Functions</a:t>
            </a:r>
          </a:p>
          <a:p>
            <a:r>
              <a:rPr lang="en-US" altLang="en-US" dirty="0">
                <a:ea typeface="ＭＳ Ｐゴシック" charset="-128"/>
              </a:rPr>
              <a:t>Pseudo Associativity</a:t>
            </a:r>
          </a:p>
          <a:p>
            <a:r>
              <a:rPr lang="en-US" altLang="en-US" dirty="0">
                <a:ea typeface="ＭＳ Ｐゴシック" charset="-128"/>
              </a:rPr>
              <a:t>Skewed Associative Caches</a:t>
            </a:r>
          </a:p>
          <a:p>
            <a:r>
              <a:rPr lang="en-US" altLang="en-US" dirty="0">
                <a:ea typeface="ＭＳ Ｐゴシック" charset="-128"/>
              </a:rPr>
              <a:t>… </a:t>
            </a:r>
          </a:p>
          <a:p>
            <a:endParaRPr lang="en-US" altLang="en-US" dirty="0">
              <a:ea typeface="ＭＳ Ｐゴシック" charset="-128"/>
            </a:endParaRPr>
          </a:p>
        </p:txBody>
      </p:sp>
      <p:sp>
        <p:nvSpPr>
          <p:cNvPr id="319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B016CC0-4DC2-7B41-ACC8-FC86BB84D58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16</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61663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itle 1"/>
          <p:cNvSpPr>
            <a:spLocks noGrp="1"/>
          </p:cNvSpPr>
          <p:nvPr>
            <p:ph type="title"/>
          </p:nvPr>
        </p:nvSpPr>
        <p:spPr>
          <a:xfrm>
            <a:off x="244929" y="-11113"/>
            <a:ext cx="8458200" cy="1143000"/>
          </a:xfrm>
        </p:spPr>
        <p:txBody>
          <a:bodyPr>
            <a:normAutofit fontScale="90000"/>
          </a:bodyPr>
          <a:lstStyle/>
          <a:p>
            <a:r>
              <a:rPr lang="en-US" altLang="en-US" dirty="0">
                <a:ea typeface="ＭＳ Ｐゴシック" charset="-128"/>
              </a:rPr>
              <a:t>Victim Cache: Reducing Conflict Misses</a:t>
            </a:r>
          </a:p>
        </p:txBody>
      </p:sp>
      <p:sp>
        <p:nvSpPr>
          <p:cNvPr id="3" name="Content Placeholder 2"/>
          <p:cNvSpPr>
            <a:spLocks noGrp="1"/>
          </p:cNvSpPr>
          <p:nvPr>
            <p:ph idx="1"/>
          </p:nvPr>
        </p:nvSpPr>
        <p:spPr>
          <a:xfrm>
            <a:off x="228600" y="996950"/>
            <a:ext cx="8763000" cy="5194300"/>
          </a:xfrm>
        </p:spPr>
        <p:txBody>
          <a:bodyPr>
            <a:normAutofit fontScale="92500" lnSpcReduction="10000"/>
          </a:bodyPr>
          <a:lstStyle/>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a:p>
            <a:pPr>
              <a:buFont typeface="Wingdings" charset="2"/>
              <a:buNone/>
            </a:pPr>
            <a:endParaRPr lang="en-US" altLang="en-US" dirty="0">
              <a:ea typeface="ＭＳ Ｐゴシック" charset="-128"/>
            </a:endParaRPr>
          </a:p>
          <a:p>
            <a:pPr>
              <a:buClr>
                <a:srgbClr val="CC9900"/>
              </a:buClr>
            </a:pPr>
            <a:endParaRPr lang="en-US" altLang="en-US" sz="1800" dirty="0">
              <a:solidFill>
                <a:srgbClr val="000000"/>
              </a:solidFill>
              <a:ea typeface="ＭＳ Ｐゴシック" charset="-128"/>
            </a:endParaRPr>
          </a:p>
          <a:p>
            <a:pPr>
              <a:buClr>
                <a:srgbClr val="CC9900"/>
              </a:buClr>
            </a:pPr>
            <a:r>
              <a:rPr lang="en-US" altLang="en-US" sz="1800" dirty="0" err="1">
                <a:solidFill>
                  <a:srgbClr val="000000"/>
                </a:solidFill>
                <a:ea typeface="ＭＳ Ｐゴシック" charset="-128"/>
              </a:rPr>
              <a:t>Jouppi</a:t>
            </a:r>
            <a:r>
              <a:rPr lang="en-US" altLang="en-US" sz="1800" dirty="0">
                <a:solidFill>
                  <a:srgbClr val="000000"/>
                </a:solidFill>
                <a:ea typeface="ＭＳ Ｐゴシック" charset="-128"/>
              </a:rPr>
              <a:t>, </a:t>
            </a:r>
            <a:r>
              <a:rPr lang="ja-JP" altLang="en-US" sz="1800" dirty="0">
                <a:solidFill>
                  <a:srgbClr val="000000"/>
                </a:solidFill>
                <a:ea typeface="ＭＳ Ｐゴシック" charset="-128"/>
              </a:rPr>
              <a:t>“</a:t>
            </a:r>
            <a:r>
              <a:rPr lang="en-US" altLang="ja-JP" sz="1800" dirty="0">
                <a:solidFill>
                  <a:srgbClr val="0000FF"/>
                </a:solidFill>
                <a:ea typeface="ＭＳ Ｐゴシック" charset="-128"/>
              </a:rPr>
              <a:t>Improving Direct-Mapped Cache Performance by the Addition of a Small Fully-Associative Cache and Prefetch Buffers</a:t>
            </a:r>
            <a:r>
              <a:rPr lang="en-US" altLang="ja-JP" sz="1800" dirty="0">
                <a:solidFill>
                  <a:srgbClr val="000000"/>
                </a:solidFill>
                <a:ea typeface="ＭＳ Ｐゴシック" charset="-128"/>
              </a:rPr>
              <a:t>,</a:t>
            </a:r>
            <a:r>
              <a:rPr lang="ja-JP" altLang="en-US" sz="1800" dirty="0">
                <a:solidFill>
                  <a:srgbClr val="000000"/>
                </a:solidFill>
                <a:ea typeface="ＭＳ Ｐゴシック" charset="-128"/>
              </a:rPr>
              <a:t>”</a:t>
            </a:r>
            <a:r>
              <a:rPr lang="en-US" altLang="ja-JP" sz="1800" dirty="0">
                <a:solidFill>
                  <a:srgbClr val="000000"/>
                </a:solidFill>
                <a:ea typeface="ＭＳ Ｐゴシック" charset="-128"/>
              </a:rPr>
              <a:t> ISCA 1990.</a:t>
            </a:r>
          </a:p>
          <a:p>
            <a:r>
              <a:rPr lang="en-US" altLang="en-US" dirty="0">
                <a:ea typeface="ＭＳ Ｐゴシック" charset="-128"/>
              </a:rPr>
              <a:t>Idea: </a:t>
            </a:r>
            <a:r>
              <a:rPr lang="en-US" altLang="en-US" dirty="0">
                <a:solidFill>
                  <a:srgbClr val="0000FF"/>
                </a:solidFill>
                <a:ea typeface="ＭＳ Ｐゴシック" charset="-128"/>
              </a:rPr>
              <a:t>Use a small fully-associative buffer (victim cache) to store recently evicted blocks </a:t>
            </a:r>
          </a:p>
          <a:p>
            <a:pPr lvl="1">
              <a:buFont typeface="Wingdings" charset="2"/>
              <a:buNone/>
            </a:pPr>
            <a:r>
              <a:rPr lang="en-US" altLang="en-US" sz="1900" dirty="0">
                <a:ea typeface="ＭＳ Ｐゴシック" charset="-128"/>
              </a:rPr>
              <a:t>+ Can avoid ping ponging of cache blocks mapped to the same set (if two cache blocks continuously accessed in nearby time conflict with each other)</a:t>
            </a:r>
          </a:p>
          <a:p>
            <a:pPr lvl="1">
              <a:buFont typeface="Wingdings" charset="2"/>
              <a:buNone/>
            </a:pPr>
            <a:r>
              <a:rPr lang="en-US" altLang="en-US" sz="1900" dirty="0">
                <a:ea typeface="ＭＳ Ｐゴシック" charset="-128"/>
              </a:rPr>
              <a:t>-- Increases miss latency if accessed serially with L2; adds complexity</a:t>
            </a:r>
          </a:p>
        </p:txBody>
      </p:sp>
      <p:sp>
        <p:nvSpPr>
          <p:cNvPr id="320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2D2E8759-09B1-FB4B-85E2-E24460182E92}"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17</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20516" name="Rectangle 4"/>
          <p:cNvSpPr>
            <a:spLocks noChangeArrowheads="1"/>
          </p:cNvSpPr>
          <p:nvPr/>
        </p:nvSpPr>
        <p:spPr bwMode="auto">
          <a:xfrm>
            <a:off x="1371600" y="1320800"/>
            <a:ext cx="1158875" cy="17176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0517" name="TextBox 5"/>
          <p:cNvSpPr txBox="1">
            <a:spLocks noChangeArrowheads="1"/>
          </p:cNvSpPr>
          <p:nvPr/>
        </p:nvSpPr>
        <p:spPr bwMode="auto">
          <a:xfrm>
            <a:off x="1417638" y="1700213"/>
            <a:ext cx="104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Direct Mapped </a:t>
            </a: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Cache</a:t>
            </a:r>
          </a:p>
        </p:txBody>
      </p:sp>
      <p:sp>
        <p:nvSpPr>
          <p:cNvPr id="320518" name="Rectangle 6"/>
          <p:cNvSpPr>
            <a:spLocks noChangeArrowheads="1"/>
          </p:cNvSpPr>
          <p:nvPr/>
        </p:nvSpPr>
        <p:spPr bwMode="auto">
          <a:xfrm>
            <a:off x="3241675" y="1920875"/>
            <a:ext cx="877888" cy="37941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0519" name="Rectangle 7"/>
          <p:cNvSpPr>
            <a:spLocks noChangeArrowheads="1"/>
          </p:cNvSpPr>
          <p:nvPr/>
        </p:nvSpPr>
        <p:spPr bwMode="auto">
          <a:xfrm>
            <a:off x="5154613" y="960438"/>
            <a:ext cx="1622425" cy="24288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0520" name="TextBox 8"/>
          <p:cNvSpPr txBox="1">
            <a:spLocks noChangeArrowheads="1"/>
          </p:cNvSpPr>
          <p:nvPr/>
        </p:nvSpPr>
        <p:spPr bwMode="auto">
          <a:xfrm>
            <a:off x="5200650" y="1847850"/>
            <a:ext cx="146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Next Level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Cache</a:t>
            </a:r>
          </a:p>
        </p:txBody>
      </p:sp>
      <p:cxnSp>
        <p:nvCxnSpPr>
          <p:cNvPr id="320521" name="Straight Arrow Connector 10"/>
          <p:cNvCxnSpPr>
            <a:cxnSpLocks noChangeShapeType="1"/>
            <a:endCxn id="320518" idx="1"/>
          </p:cNvCxnSpPr>
          <p:nvPr/>
        </p:nvCxnSpPr>
        <p:spPr bwMode="auto">
          <a:xfrm>
            <a:off x="2530475" y="2109788"/>
            <a:ext cx="711200" cy="158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20522" name="Straight Arrow Connector 13"/>
          <p:cNvCxnSpPr>
            <a:cxnSpLocks noChangeShapeType="1"/>
          </p:cNvCxnSpPr>
          <p:nvPr/>
        </p:nvCxnSpPr>
        <p:spPr bwMode="auto">
          <a:xfrm>
            <a:off x="2530475" y="2530475"/>
            <a:ext cx="262413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20523" name="TextBox 15"/>
          <p:cNvSpPr txBox="1">
            <a:spLocks noChangeArrowheads="1"/>
          </p:cNvSpPr>
          <p:nvPr/>
        </p:nvSpPr>
        <p:spPr bwMode="auto">
          <a:xfrm>
            <a:off x="3159125" y="1376363"/>
            <a:ext cx="104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Victim cache</a:t>
            </a:r>
          </a:p>
        </p:txBody>
      </p:sp>
    </p:spTree>
    <p:extLst>
      <p:ext uri="{BB962C8B-B14F-4D97-AF65-F5344CB8AC3E}">
        <p14:creationId xmlns:p14="http://schemas.microsoft.com/office/powerpoint/2010/main" val="354071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457200" y="-53068"/>
            <a:ext cx="8229600" cy="1143000"/>
          </a:xfrm>
        </p:spPr>
        <p:txBody>
          <a:bodyPr/>
          <a:lstStyle/>
          <a:p>
            <a:r>
              <a:rPr lang="en-US" altLang="en-US" dirty="0">
                <a:ea typeface="ＭＳ Ｐゴシック" charset="-128"/>
              </a:rPr>
              <a:t>Hashing and Pseudo-Associativity</a:t>
            </a:r>
          </a:p>
        </p:txBody>
      </p:sp>
      <p:sp>
        <p:nvSpPr>
          <p:cNvPr id="3" name="Content Placeholder 2"/>
          <p:cNvSpPr>
            <a:spLocks noGrp="1"/>
          </p:cNvSpPr>
          <p:nvPr>
            <p:ph idx="1"/>
          </p:nvPr>
        </p:nvSpPr>
        <p:spPr>
          <a:xfrm>
            <a:off x="228600" y="901700"/>
            <a:ext cx="8610600" cy="5194300"/>
          </a:xfrm>
        </p:spPr>
        <p:txBody>
          <a:bodyPr>
            <a:normAutofit fontScale="85000" lnSpcReduction="20000"/>
          </a:bodyPr>
          <a:lstStyle/>
          <a:p>
            <a:r>
              <a:rPr lang="en-US" altLang="en-US" dirty="0">
                <a:ea typeface="ＭＳ Ｐゴシック" charset="-128"/>
              </a:rPr>
              <a:t>Hashing: </a:t>
            </a:r>
            <a:r>
              <a:rPr lang="en-US" altLang="en-US" dirty="0">
                <a:solidFill>
                  <a:srgbClr val="0432FF"/>
                </a:solidFill>
                <a:ea typeface="ＭＳ Ｐゴシック" charset="-128"/>
              </a:rPr>
              <a:t>Use better </a:t>
            </a:r>
            <a:r>
              <a:rPr lang="ja-JP" altLang="en-US" dirty="0">
                <a:solidFill>
                  <a:srgbClr val="0432FF"/>
                </a:solidFill>
                <a:ea typeface="ＭＳ Ｐゴシック" charset="-128"/>
              </a:rPr>
              <a:t>“</a:t>
            </a:r>
            <a:r>
              <a:rPr lang="en-US" altLang="ja-JP" dirty="0">
                <a:solidFill>
                  <a:srgbClr val="0432FF"/>
                </a:solidFill>
                <a:ea typeface="ＭＳ Ｐゴシック" charset="-128"/>
              </a:rPr>
              <a:t>randomizing</a:t>
            </a:r>
            <a:r>
              <a:rPr lang="ja-JP" altLang="en-US" dirty="0">
                <a:solidFill>
                  <a:srgbClr val="0432FF"/>
                </a:solidFill>
                <a:ea typeface="ＭＳ Ｐゴシック" charset="-128"/>
              </a:rPr>
              <a:t>”</a:t>
            </a:r>
            <a:r>
              <a:rPr lang="en-US" altLang="ja-JP" dirty="0">
                <a:solidFill>
                  <a:srgbClr val="0432FF"/>
                </a:solidFill>
                <a:ea typeface="ＭＳ Ｐゴシック" charset="-128"/>
              </a:rPr>
              <a:t> index functions  </a:t>
            </a:r>
          </a:p>
          <a:p>
            <a:pPr lvl="1">
              <a:buFont typeface="Wingdings" charset="2"/>
              <a:buNone/>
            </a:pPr>
            <a:r>
              <a:rPr lang="en-US" altLang="en-US" dirty="0">
                <a:ea typeface="ＭＳ Ｐゴシック" charset="-128"/>
              </a:rPr>
              <a:t>+ can reduce conflict misses</a:t>
            </a:r>
          </a:p>
          <a:p>
            <a:pPr lvl="2"/>
            <a:r>
              <a:rPr lang="en-US" altLang="en-US" dirty="0">
                <a:ea typeface="ＭＳ Ｐゴシック" charset="-128"/>
              </a:rPr>
              <a:t>by distributing the accessed memory blocks more evenly to sets</a:t>
            </a:r>
          </a:p>
          <a:p>
            <a:pPr lvl="2"/>
            <a:r>
              <a:rPr lang="en-US" altLang="en-US" dirty="0">
                <a:ea typeface="ＭＳ Ｐゴシック" charset="-128"/>
              </a:rPr>
              <a:t>Example of conflicting accesses: </a:t>
            </a:r>
            <a:r>
              <a:rPr lang="en-US" altLang="en-US" dirty="0" err="1">
                <a:ea typeface="ＭＳ Ｐゴシック" charset="-128"/>
              </a:rPr>
              <a:t>strided</a:t>
            </a:r>
            <a:r>
              <a:rPr lang="en-US" altLang="en-US" dirty="0">
                <a:ea typeface="ＭＳ Ｐゴシック" charset="-128"/>
              </a:rPr>
              <a:t> access pattern where stride value equals number of sets in cache</a:t>
            </a:r>
          </a:p>
          <a:p>
            <a:pPr lvl="1">
              <a:buFont typeface="Wingdings" charset="2"/>
              <a:buNone/>
            </a:pPr>
            <a:r>
              <a:rPr lang="en-US" altLang="en-US" dirty="0">
                <a:ea typeface="ＭＳ Ｐゴシック" charset="-128"/>
              </a:rPr>
              <a:t>-- More complex to implement: can lengthen critical path</a:t>
            </a:r>
          </a:p>
          <a:p>
            <a:pPr lvl="1">
              <a:buFont typeface="Wingdings" charset="2"/>
              <a:buNone/>
            </a:pPr>
            <a:endParaRPr lang="en-US" altLang="en-US" sz="1600" dirty="0">
              <a:ea typeface="ＭＳ Ｐゴシック" charset="-128"/>
            </a:endParaRPr>
          </a:p>
          <a:p>
            <a:r>
              <a:rPr lang="en-US" altLang="en-US" dirty="0">
                <a:ea typeface="ＭＳ Ｐゴシック" charset="-128"/>
              </a:rPr>
              <a:t>Pseudo-associativity (Poor Man</a:t>
            </a:r>
            <a:r>
              <a:rPr lang="ja-JP" altLang="en-US" dirty="0">
                <a:ea typeface="ＭＳ Ｐゴシック" charset="-128"/>
              </a:rPr>
              <a:t>’</a:t>
            </a:r>
            <a:r>
              <a:rPr lang="en-US" altLang="ja-JP" dirty="0">
                <a:ea typeface="ＭＳ Ｐゴシック" charset="-128"/>
              </a:rPr>
              <a:t>s associative cache)</a:t>
            </a:r>
          </a:p>
          <a:p>
            <a:pPr lvl="1"/>
            <a:r>
              <a:rPr lang="en-US" altLang="en-US" dirty="0">
                <a:solidFill>
                  <a:srgbClr val="0432FF"/>
                </a:solidFill>
                <a:ea typeface="ＭＳ Ｐゴシック" charset="-128"/>
              </a:rPr>
              <a:t>Serial lookup: On a miss, use a different index function and access cache again</a:t>
            </a:r>
          </a:p>
          <a:p>
            <a:pPr lvl="1"/>
            <a:r>
              <a:rPr lang="en-US" altLang="en-US" dirty="0">
                <a:ea typeface="ＭＳ Ｐゴシック" charset="-128"/>
              </a:rPr>
              <a:t>Given a direct-mapped array with K cache blocks</a:t>
            </a:r>
          </a:p>
          <a:p>
            <a:pPr lvl="2"/>
            <a:r>
              <a:rPr lang="en-US" altLang="en-US" dirty="0">
                <a:ea typeface="ＭＳ Ｐゴシック" charset="-128"/>
              </a:rPr>
              <a:t>Implement K/N sets</a:t>
            </a:r>
          </a:p>
          <a:p>
            <a:pPr lvl="2"/>
            <a:r>
              <a:rPr lang="en-US" altLang="en-US" dirty="0">
                <a:ea typeface="ＭＳ Ｐゴシック" charset="-128"/>
              </a:rPr>
              <a:t>Given address </a:t>
            </a:r>
            <a:r>
              <a:rPr lang="en-US" altLang="en-US" dirty="0" err="1">
                <a:ea typeface="ＭＳ Ｐゴシック" charset="-128"/>
              </a:rPr>
              <a:t>Addr</a:t>
            </a:r>
            <a:r>
              <a:rPr lang="en-US" altLang="en-US" dirty="0">
                <a:ea typeface="ＭＳ Ｐゴシック" charset="-128"/>
              </a:rPr>
              <a:t>, </a:t>
            </a:r>
            <a:r>
              <a:rPr lang="en-US" altLang="en-US" u="sng" dirty="0">
                <a:ea typeface="ＭＳ Ｐゴシック" charset="-128"/>
              </a:rPr>
              <a:t>sequentially</a:t>
            </a:r>
            <a:r>
              <a:rPr lang="en-US" altLang="en-US" dirty="0">
                <a:ea typeface="ＭＳ Ｐゴシック" charset="-128"/>
              </a:rPr>
              <a:t> look up: {0,Addr[</a:t>
            </a:r>
            <a:r>
              <a:rPr lang="en-US" altLang="en-US" dirty="0" err="1">
                <a:ea typeface="ＭＳ Ｐゴシック" charset="-128"/>
              </a:rPr>
              <a:t>lg</a:t>
            </a:r>
            <a:r>
              <a:rPr lang="en-US" altLang="en-US" dirty="0">
                <a:ea typeface="ＭＳ Ｐゴシック" charset="-128"/>
              </a:rPr>
              <a:t>(K/N)-1: 0]}, {1,Addr[</a:t>
            </a:r>
            <a:r>
              <a:rPr lang="en-US" altLang="en-US" dirty="0" err="1">
                <a:ea typeface="ＭＳ Ｐゴシック" charset="-128"/>
              </a:rPr>
              <a:t>lg</a:t>
            </a:r>
            <a:r>
              <a:rPr lang="en-US" altLang="en-US" dirty="0">
                <a:ea typeface="ＭＳ Ｐゴシック" charset="-128"/>
              </a:rPr>
              <a:t>(K/N)-1: 0]}, … , {N-1,Addr[</a:t>
            </a:r>
            <a:r>
              <a:rPr lang="en-US" altLang="en-US" dirty="0" err="1">
                <a:ea typeface="ＭＳ Ｐゴシック" charset="-128"/>
              </a:rPr>
              <a:t>lg</a:t>
            </a:r>
            <a:r>
              <a:rPr lang="en-US" altLang="en-US" dirty="0">
                <a:ea typeface="ＭＳ Ｐゴシック" charset="-128"/>
              </a:rPr>
              <a:t>(K/N)-1: 0]} </a:t>
            </a:r>
          </a:p>
          <a:p>
            <a:pPr marL="344487" lvl="1" indent="0">
              <a:buNone/>
            </a:pPr>
            <a:r>
              <a:rPr lang="en-US" altLang="en-US" dirty="0">
                <a:ea typeface="ＭＳ Ｐゴシック" charset="-128"/>
              </a:rPr>
              <a:t>+ Less complex than N-way; -- Longer cache hit/miss latency </a:t>
            </a:r>
          </a:p>
          <a:p>
            <a:pPr lvl="1"/>
            <a:endParaRPr lang="en-US" altLang="en-US" dirty="0">
              <a:ea typeface="ＭＳ Ｐゴシック" charset="-128"/>
            </a:endParaRPr>
          </a:p>
          <a:p>
            <a:endParaRPr lang="en-US" altLang="en-US" dirty="0">
              <a:ea typeface="ＭＳ Ｐゴシック" charset="-128"/>
            </a:endParaRPr>
          </a:p>
        </p:txBody>
      </p:sp>
      <p:sp>
        <p:nvSpPr>
          <p:cNvPr id="321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83016AD9-CAC1-C946-965B-B360606989F1}"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18</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996983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1"/>
          <p:cNvSpPr>
            <a:spLocks noGrp="1"/>
          </p:cNvSpPr>
          <p:nvPr>
            <p:ph type="title"/>
          </p:nvPr>
        </p:nvSpPr>
        <p:spPr/>
        <p:txBody>
          <a:bodyPr/>
          <a:lstStyle/>
          <a:p>
            <a:r>
              <a:rPr lang="en-US" altLang="en-US">
                <a:ea typeface="ＭＳ Ｐゴシック" charset="-128"/>
              </a:rPr>
              <a:t>Skewed Associative Caches</a:t>
            </a:r>
          </a:p>
        </p:txBody>
      </p:sp>
      <p:sp>
        <p:nvSpPr>
          <p:cNvPr id="84994" name="Content Placeholder 2"/>
          <p:cNvSpPr>
            <a:spLocks noGrp="1"/>
          </p:cNvSpPr>
          <p:nvPr>
            <p:ph idx="1"/>
          </p:nvPr>
        </p:nvSpPr>
        <p:spPr>
          <a:xfrm>
            <a:off x="266700" y="1363662"/>
            <a:ext cx="8610600" cy="5194300"/>
          </a:xfrm>
        </p:spPr>
        <p:txBody>
          <a:bodyPr/>
          <a:lstStyle/>
          <a:p>
            <a:pPr>
              <a:defRPr/>
            </a:pPr>
            <a:r>
              <a:rPr lang="en-US" dirty="0"/>
              <a:t>Idea: Reduce conflict misses by using </a:t>
            </a:r>
            <a:r>
              <a:rPr lang="en-US" dirty="0">
                <a:solidFill>
                  <a:srgbClr val="0000FF"/>
                </a:solidFill>
              </a:rPr>
              <a:t>different index functions for each cache way</a:t>
            </a:r>
          </a:p>
          <a:p>
            <a:pPr marL="0" indent="0">
              <a:buFont typeface="Wingdings" charset="0"/>
              <a:buNone/>
              <a:defRPr/>
            </a:pPr>
            <a:endParaRPr lang="en-US" dirty="0"/>
          </a:p>
          <a:p>
            <a:pPr>
              <a:defRPr/>
            </a:pPr>
            <a:r>
              <a:rPr lang="en-US" dirty="0" err="1"/>
              <a:t>Seznec</a:t>
            </a:r>
            <a:r>
              <a:rPr lang="en-US" dirty="0"/>
              <a:t>, “</a:t>
            </a:r>
            <a:r>
              <a:rPr lang="en-US" altLang="ja-JP" dirty="0">
                <a:solidFill>
                  <a:srgbClr val="0000FF"/>
                </a:solidFill>
              </a:rPr>
              <a:t>A Case for Two-Way Skewed-Associative Caches</a:t>
            </a:r>
            <a:r>
              <a:rPr lang="en-US" altLang="ja-JP" dirty="0"/>
              <a:t>,</a:t>
            </a:r>
            <a:r>
              <a:rPr lang="en-US" dirty="0"/>
              <a:t>”</a:t>
            </a:r>
            <a:r>
              <a:rPr lang="en-US" altLang="ja-JP" dirty="0"/>
              <a:t> ISCA 1993.</a:t>
            </a:r>
            <a:endParaRPr lang="en-US" dirty="0"/>
          </a:p>
        </p:txBody>
      </p:sp>
      <p:sp>
        <p:nvSpPr>
          <p:cNvPr id="322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C00E6FD-09D4-2D45-8927-690C771C773C}"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19</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811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altLang="en-US">
                <a:ea typeface="ＭＳ Ｐゴシック" charset="-128"/>
              </a:rPr>
              <a:t>What’s In A Tag Store Entry?</a:t>
            </a:r>
          </a:p>
        </p:txBody>
      </p:sp>
      <p:sp>
        <p:nvSpPr>
          <p:cNvPr id="3" name="Content Placeholder 2"/>
          <p:cNvSpPr>
            <a:spLocks noGrp="1"/>
          </p:cNvSpPr>
          <p:nvPr>
            <p:ph idx="1"/>
          </p:nvPr>
        </p:nvSpPr>
        <p:spPr>
          <a:xfrm>
            <a:off x="228600" y="1347333"/>
            <a:ext cx="8610600" cy="5194300"/>
          </a:xfrm>
        </p:spPr>
        <p:txBody>
          <a:bodyPr/>
          <a:lstStyle/>
          <a:p>
            <a:r>
              <a:rPr lang="en-US" altLang="en-US" dirty="0">
                <a:ea typeface="ＭＳ Ｐゴシック" charset="-128"/>
              </a:rPr>
              <a:t>Valid bit</a:t>
            </a:r>
          </a:p>
          <a:p>
            <a:r>
              <a:rPr lang="en-US" altLang="en-US" dirty="0">
                <a:ea typeface="ＭＳ Ｐゴシック" charset="-128"/>
              </a:rPr>
              <a:t>Tag</a:t>
            </a:r>
          </a:p>
          <a:p>
            <a:r>
              <a:rPr lang="en-US" altLang="en-US" dirty="0">
                <a:ea typeface="ＭＳ Ｐゴシック" charset="-128"/>
              </a:rPr>
              <a:t>Replacement policy bits</a:t>
            </a:r>
          </a:p>
          <a:p>
            <a:endParaRPr lang="en-US" altLang="en-US" dirty="0">
              <a:ea typeface="ＭＳ Ｐゴシック" charset="-128"/>
            </a:endParaRPr>
          </a:p>
          <a:p>
            <a:r>
              <a:rPr lang="en-US" altLang="en-US" dirty="0">
                <a:ea typeface="ＭＳ Ｐゴシック" charset="-128"/>
              </a:rPr>
              <a:t>Dirty bit?</a:t>
            </a:r>
          </a:p>
          <a:p>
            <a:pPr lvl="1"/>
            <a:r>
              <a:rPr lang="en-US" altLang="en-US" dirty="0">
                <a:ea typeface="ＭＳ Ｐゴシック" charset="-128"/>
              </a:rPr>
              <a:t>Write back vs. write through caches</a:t>
            </a:r>
          </a:p>
          <a:p>
            <a:pPr lvl="1"/>
            <a:endParaRPr lang="en-US" altLang="en-US" dirty="0">
              <a:ea typeface="ＭＳ Ｐゴシック" charset="-128"/>
            </a:endParaRP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63B3927-20A7-644D-B1EA-BF575D896CB9}"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247507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itle 1"/>
          <p:cNvSpPr>
            <a:spLocks noGrp="1"/>
          </p:cNvSpPr>
          <p:nvPr>
            <p:ph type="title"/>
          </p:nvPr>
        </p:nvSpPr>
        <p:spPr/>
        <p:txBody>
          <a:bodyPr/>
          <a:lstStyle/>
          <a:p>
            <a:r>
              <a:rPr lang="en-US" altLang="en-US">
                <a:ea typeface="ＭＳ Ｐゴシック" charset="-128"/>
              </a:rPr>
              <a:t>Skewed Associative Caches (I)</a:t>
            </a:r>
          </a:p>
        </p:txBody>
      </p:sp>
      <p:sp>
        <p:nvSpPr>
          <p:cNvPr id="323586" name="Content Placeholder 2"/>
          <p:cNvSpPr>
            <a:spLocks noGrp="1"/>
          </p:cNvSpPr>
          <p:nvPr>
            <p:ph idx="1"/>
          </p:nvPr>
        </p:nvSpPr>
        <p:spPr>
          <a:xfrm>
            <a:off x="228600" y="996950"/>
            <a:ext cx="8610600" cy="5194300"/>
          </a:xfrm>
        </p:spPr>
        <p:txBody>
          <a:bodyPr/>
          <a:lstStyle/>
          <a:p>
            <a:r>
              <a:rPr lang="en-US" altLang="en-US">
                <a:ea typeface="ＭＳ Ｐゴシック" charset="-128"/>
              </a:rPr>
              <a:t>Basic 2-way associative cache structure</a:t>
            </a:r>
          </a:p>
        </p:txBody>
      </p:sp>
      <p:sp>
        <p:nvSpPr>
          <p:cNvPr id="323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0849724-5017-1E4D-8D21-57E8F159A026}"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20</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grpSp>
        <p:nvGrpSpPr>
          <p:cNvPr id="323588" name="Group 18"/>
          <p:cNvGrpSpPr>
            <a:grpSpLocks/>
          </p:cNvGrpSpPr>
          <p:nvPr/>
        </p:nvGrpSpPr>
        <p:grpSpPr bwMode="auto">
          <a:xfrm>
            <a:off x="6162675" y="2276475"/>
            <a:ext cx="2667000" cy="2447925"/>
            <a:chOff x="2112" y="2160"/>
            <a:chExt cx="1680" cy="1200"/>
          </a:xfrm>
        </p:grpSpPr>
        <p:sp>
          <p:nvSpPr>
            <p:cNvPr id="323620" name="Rectangle 19"/>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1" name="Rectangle 20"/>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2" name="Rectangle 21"/>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3" name="Rectangle 22"/>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4" name="Rectangle 23"/>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5" name="Rectangle 24"/>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6" name="Rectangle 25"/>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7" name="Rectangle 26"/>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8" name="Rectangle 27"/>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29" name="Rectangle 28"/>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30" name="Rectangle 29"/>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31" name="Rectangle 30"/>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32" name="Rectangle 31"/>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323589" name="Text Box 32"/>
          <p:cNvSpPr txBox="1">
            <a:spLocks noChangeArrowheads="1"/>
          </p:cNvSpPr>
          <p:nvPr/>
        </p:nvSpPr>
        <p:spPr bwMode="auto">
          <a:xfrm>
            <a:off x="1366838" y="1798638"/>
            <a:ext cx="874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0</a:t>
            </a:r>
          </a:p>
        </p:txBody>
      </p:sp>
      <p:sp>
        <p:nvSpPr>
          <p:cNvPr id="323590" name="Text Box 33"/>
          <p:cNvSpPr txBox="1">
            <a:spLocks noChangeArrowheads="1"/>
          </p:cNvSpPr>
          <p:nvPr/>
        </p:nvSpPr>
        <p:spPr bwMode="auto">
          <a:xfrm>
            <a:off x="7073900" y="1709738"/>
            <a:ext cx="83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1</a:t>
            </a:r>
          </a:p>
        </p:txBody>
      </p:sp>
      <p:sp>
        <p:nvSpPr>
          <p:cNvPr id="323591" name="Rectangle 36"/>
          <p:cNvSpPr>
            <a:spLocks noChangeArrowheads="1"/>
          </p:cNvSpPr>
          <p:nvPr/>
        </p:nvSpPr>
        <p:spPr bwMode="auto">
          <a:xfrm>
            <a:off x="3036888" y="5410200"/>
            <a:ext cx="2586037" cy="30480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Comic Sans MS" charset="0"/>
              <a:ea typeface="ＭＳ Ｐゴシック" charset="-128"/>
              <a:cs typeface="+mn-cs"/>
            </a:endParaRPr>
          </a:p>
        </p:txBody>
      </p:sp>
      <p:sp>
        <p:nvSpPr>
          <p:cNvPr id="323592" name="Rectangle 37"/>
          <p:cNvSpPr>
            <a:spLocks noChangeArrowheads="1"/>
          </p:cNvSpPr>
          <p:nvPr/>
        </p:nvSpPr>
        <p:spPr bwMode="auto">
          <a:xfrm>
            <a:off x="3898900" y="5410200"/>
            <a:ext cx="1019175" cy="3048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593" name="Rectangle 38"/>
          <p:cNvSpPr>
            <a:spLocks noChangeArrowheads="1"/>
          </p:cNvSpPr>
          <p:nvPr/>
        </p:nvSpPr>
        <p:spPr bwMode="auto">
          <a:xfrm>
            <a:off x="4918075" y="5410200"/>
            <a:ext cx="941388" cy="3048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594" name="Text Box 39"/>
          <p:cNvSpPr txBox="1">
            <a:spLocks noChangeArrowheads="1"/>
          </p:cNvSpPr>
          <p:nvPr/>
        </p:nvSpPr>
        <p:spPr bwMode="auto">
          <a:xfrm>
            <a:off x="3108325" y="5715000"/>
            <a:ext cx="3668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omic Sans MS" charset="0"/>
                <a:ea typeface="ＭＳ Ｐゴシック" charset="-128"/>
                <a:cs typeface="+mn-cs"/>
              </a:rPr>
              <a:t>Tag    Index    Byte in Block    </a:t>
            </a:r>
          </a:p>
        </p:txBody>
      </p:sp>
      <p:sp>
        <p:nvSpPr>
          <p:cNvPr id="323595" name="Line 40"/>
          <p:cNvSpPr>
            <a:spLocks noChangeShapeType="1"/>
          </p:cNvSpPr>
          <p:nvPr/>
        </p:nvSpPr>
        <p:spPr bwMode="auto">
          <a:xfrm flipV="1">
            <a:off x="4686300" y="2898775"/>
            <a:ext cx="0" cy="22510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96" name="Line 41"/>
          <p:cNvSpPr>
            <a:spLocks noChangeShapeType="1"/>
          </p:cNvSpPr>
          <p:nvPr/>
        </p:nvSpPr>
        <p:spPr bwMode="auto">
          <a:xfrm>
            <a:off x="3255963" y="2921000"/>
            <a:ext cx="2897187"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97" name="Text Box 42"/>
          <p:cNvSpPr txBox="1">
            <a:spLocks noChangeArrowheads="1"/>
          </p:cNvSpPr>
          <p:nvPr/>
        </p:nvSpPr>
        <p:spPr bwMode="auto">
          <a:xfrm>
            <a:off x="3643313" y="2052638"/>
            <a:ext cx="23828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index function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for each way</a:t>
            </a:r>
          </a:p>
        </p:txBody>
      </p:sp>
      <p:grpSp>
        <p:nvGrpSpPr>
          <p:cNvPr id="323598" name="Group 44"/>
          <p:cNvGrpSpPr>
            <a:grpSpLocks/>
          </p:cNvGrpSpPr>
          <p:nvPr/>
        </p:nvGrpSpPr>
        <p:grpSpPr bwMode="auto">
          <a:xfrm>
            <a:off x="533400" y="2286000"/>
            <a:ext cx="2667000" cy="2447925"/>
            <a:chOff x="2112" y="2160"/>
            <a:chExt cx="1680" cy="1200"/>
          </a:xfrm>
        </p:grpSpPr>
        <p:sp>
          <p:nvSpPr>
            <p:cNvPr id="323607" name="Rectangle 45"/>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8" name="Rectangle 46"/>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9" name="Rectangle 47"/>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0" name="Rectangle 48"/>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1" name="Rectangle 49"/>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2" name="Rectangle 50"/>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3" name="Rectangle 51"/>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4" name="Rectangle 52"/>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5" name="Rectangle 53"/>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6" name="Rectangle 54"/>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7" name="Rectangle 55"/>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8" name="Rectangle 56"/>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19" name="Rectangle 57"/>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323599" name="Rectangle 98"/>
          <p:cNvSpPr>
            <a:spLocks noChangeArrowheads="1"/>
          </p:cNvSpPr>
          <p:nvPr/>
        </p:nvSpPr>
        <p:spPr bwMode="auto">
          <a:xfrm>
            <a:off x="1447800" y="5181600"/>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0" name="TextBox 99"/>
          <p:cNvSpPr txBox="1">
            <a:spLocks noChangeArrowheads="1"/>
          </p:cNvSpPr>
          <p:nvPr/>
        </p:nvSpPr>
        <p:spPr bwMode="auto">
          <a:xfrm>
            <a:off x="1546225" y="5159375"/>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3601" name="Straight Arrow Connector 101"/>
          <p:cNvCxnSpPr>
            <a:cxnSpLocks noChangeShapeType="1"/>
          </p:cNvCxnSpPr>
          <p:nvPr/>
        </p:nvCxnSpPr>
        <p:spPr bwMode="auto">
          <a:xfrm rot="5400000">
            <a:off x="1575594" y="4977606"/>
            <a:ext cx="4191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3602" name="Straight Arrow Connector 99"/>
          <p:cNvCxnSpPr>
            <a:cxnSpLocks noChangeShapeType="1"/>
          </p:cNvCxnSpPr>
          <p:nvPr/>
        </p:nvCxnSpPr>
        <p:spPr bwMode="auto">
          <a:xfrm rot="16200000" flipH="1">
            <a:off x="1653381" y="5653882"/>
            <a:ext cx="2635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3603" name="Rectangle 98"/>
          <p:cNvSpPr>
            <a:spLocks noChangeArrowheads="1"/>
          </p:cNvSpPr>
          <p:nvPr/>
        </p:nvSpPr>
        <p:spPr bwMode="auto">
          <a:xfrm>
            <a:off x="7253288" y="5149850"/>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3604" name="TextBox 99"/>
          <p:cNvSpPr txBox="1">
            <a:spLocks noChangeArrowheads="1"/>
          </p:cNvSpPr>
          <p:nvPr/>
        </p:nvSpPr>
        <p:spPr bwMode="auto">
          <a:xfrm>
            <a:off x="7351713" y="5127625"/>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3605" name="Straight Arrow Connector 101"/>
          <p:cNvCxnSpPr>
            <a:cxnSpLocks noChangeShapeType="1"/>
          </p:cNvCxnSpPr>
          <p:nvPr/>
        </p:nvCxnSpPr>
        <p:spPr bwMode="auto">
          <a:xfrm rot="5400000">
            <a:off x="7381082" y="4945856"/>
            <a:ext cx="4191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3606" name="Straight Arrow Connector 99"/>
          <p:cNvCxnSpPr>
            <a:cxnSpLocks noChangeShapeType="1"/>
          </p:cNvCxnSpPr>
          <p:nvPr/>
        </p:nvCxnSpPr>
        <p:spPr bwMode="auto">
          <a:xfrm rot="16200000" flipH="1">
            <a:off x="7458869" y="5622132"/>
            <a:ext cx="263525"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156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1"/>
          <p:cNvSpPr>
            <a:spLocks noGrp="1"/>
          </p:cNvSpPr>
          <p:nvPr>
            <p:ph type="title"/>
          </p:nvPr>
        </p:nvSpPr>
        <p:spPr>
          <a:xfrm>
            <a:off x="457200" y="39120"/>
            <a:ext cx="8229600" cy="1143000"/>
          </a:xfrm>
        </p:spPr>
        <p:txBody>
          <a:bodyPr/>
          <a:lstStyle/>
          <a:p>
            <a:r>
              <a:rPr lang="en-US" altLang="en-US" dirty="0">
                <a:ea typeface="ＭＳ Ｐゴシック" charset="-128"/>
              </a:rPr>
              <a:t>Skewed Associative Caches (II)</a:t>
            </a:r>
          </a:p>
        </p:txBody>
      </p:sp>
      <p:sp>
        <p:nvSpPr>
          <p:cNvPr id="324610" name="Content Placeholder 2"/>
          <p:cNvSpPr>
            <a:spLocks noGrp="1"/>
          </p:cNvSpPr>
          <p:nvPr>
            <p:ph idx="1"/>
          </p:nvPr>
        </p:nvSpPr>
        <p:spPr>
          <a:xfrm>
            <a:off x="228600" y="996950"/>
            <a:ext cx="8610600" cy="5194300"/>
          </a:xfrm>
        </p:spPr>
        <p:txBody>
          <a:bodyPr/>
          <a:lstStyle/>
          <a:p>
            <a:r>
              <a:rPr lang="en-US" altLang="en-US">
                <a:ea typeface="ＭＳ Ｐゴシック" charset="-128"/>
              </a:rPr>
              <a:t>Skewed associative caches</a:t>
            </a:r>
          </a:p>
          <a:p>
            <a:pPr lvl="1"/>
            <a:r>
              <a:rPr lang="en-US" altLang="en-US">
                <a:ea typeface="ＭＳ Ｐゴシック" charset="-128"/>
              </a:rPr>
              <a:t>Each bank has a different index function</a:t>
            </a:r>
          </a:p>
        </p:txBody>
      </p:sp>
      <p:sp>
        <p:nvSpPr>
          <p:cNvPr id="3246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088B577-0032-B146-AFCC-352E190E0070}"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21</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24612" name="Text Box 18"/>
          <p:cNvSpPr txBox="1">
            <a:spLocks noChangeArrowheads="1"/>
          </p:cNvSpPr>
          <p:nvPr/>
        </p:nvSpPr>
        <p:spPr bwMode="auto">
          <a:xfrm>
            <a:off x="1347788" y="2344738"/>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0</a:t>
            </a:r>
          </a:p>
        </p:txBody>
      </p:sp>
      <p:sp>
        <p:nvSpPr>
          <p:cNvPr id="324613" name="Text Box 19"/>
          <p:cNvSpPr txBox="1">
            <a:spLocks noChangeArrowheads="1"/>
          </p:cNvSpPr>
          <p:nvPr/>
        </p:nvSpPr>
        <p:spPr bwMode="auto">
          <a:xfrm>
            <a:off x="7081838" y="2344738"/>
            <a:ext cx="836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Way 1</a:t>
            </a:r>
          </a:p>
        </p:txBody>
      </p:sp>
      <p:sp>
        <p:nvSpPr>
          <p:cNvPr id="324614" name="Text Box 20"/>
          <p:cNvSpPr txBox="1">
            <a:spLocks noChangeArrowheads="1"/>
          </p:cNvSpPr>
          <p:nvPr/>
        </p:nvSpPr>
        <p:spPr bwMode="auto">
          <a:xfrm>
            <a:off x="3276600" y="5611813"/>
            <a:ext cx="3500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   tag          index         byte in block   </a:t>
            </a:r>
          </a:p>
        </p:txBody>
      </p:sp>
      <p:sp>
        <p:nvSpPr>
          <p:cNvPr id="324615" name="Oval 35"/>
          <p:cNvSpPr>
            <a:spLocks noChangeArrowheads="1"/>
          </p:cNvSpPr>
          <p:nvPr/>
        </p:nvSpPr>
        <p:spPr bwMode="auto">
          <a:xfrm>
            <a:off x="3778250" y="3106738"/>
            <a:ext cx="530225" cy="334962"/>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Comic Sans MS" charset="0"/>
                <a:ea typeface="ＭＳ Ｐゴシック" charset="-128"/>
                <a:cs typeface="+mn-cs"/>
              </a:rPr>
              <a:t>f0</a:t>
            </a:r>
          </a:p>
        </p:txBody>
      </p:sp>
      <p:sp>
        <p:nvSpPr>
          <p:cNvPr id="324616" name="Line 37"/>
          <p:cNvSpPr>
            <a:spLocks noChangeShapeType="1"/>
          </p:cNvSpPr>
          <p:nvPr/>
        </p:nvSpPr>
        <p:spPr bwMode="auto">
          <a:xfrm flipH="1">
            <a:off x="3270250" y="3427413"/>
            <a:ext cx="681038"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17" name="Line 38"/>
          <p:cNvSpPr>
            <a:spLocks noChangeShapeType="1"/>
          </p:cNvSpPr>
          <p:nvPr/>
        </p:nvSpPr>
        <p:spPr bwMode="auto">
          <a:xfrm flipH="1" flipV="1">
            <a:off x="3232150" y="2919413"/>
            <a:ext cx="57785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18" name="Line 39"/>
          <p:cNvSpPr>
            <a:spLocks noChangeShapeType="1"/>
          </p:cNvSpPr>
          <p:nvPr/>
        </p:nvSpPr>
        <p:spPr bwMode="auto">
          <a:xfrm flipH="1">
            <a:off x="3270250" y="3438525"/>
            <a:ext cx="681038" cy="969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19" name="Freeform 41"/>
          <p:cNvSpPr>
            <a:spLocks/>
          </p:cNvSpPr>
          <p:nvPr/>
        </p:nvSpPr>
        <p:spPr bwMode="auto">
          <a:xfrm>
            <a:off x="3733800" y="3403600"/>
            <a:ext cx="304800" cy="2133600"/>
          </a:xfrm>
          <a:custGeom>
            <a:avLst/>
            <a:gdLst>
              <a:gd name="T0" fmla="*/ 0 w 192"/>
              <a:gd name="T1" fmla="*/ 2147483646 h 1344"/>
              <a:gd name="T2" fmla="*/ 0 w 192"/>
              <a:gd name="T3" fmla="*/ 2147483646 h 1344"/>
              <a:gd name="T4" fmla="*/ 2147483646 w 192"/>
              <a:gd name="T5" fmla="*/ 0 h 1344"/>
              <a:gd name="T6" fmla="*/ 0 60000 65536"/>
              <a:gd name="T7" fmla="*/ 0 60000 65536"/>
              <a:gd name="T8" fmla="*/ 0 60000 65536"/>
              <a:gd name="T9" fmla="*/ 0 w 192"/>
              <a:gd name="T10" fmla="*/ 0 h 1344"/>
              <a:gd name="T11" fmla="*/ 192 w 192"/>
              <a:gd name="T12" fmla="*/ 1344 h 1344"/>
            </a:gdLst>
            <a:ahLst/>
            <a:cxnLst>
              <a:cxn ang="T6">
                <a:pos x="T0" y="T1"/>
              </a:cxn>
              <a:cxn ang="T7">
                <a:pos x="T2" y="T3"/>
              </a:cxn>
              <a:cxn ang="T8">
                <a:pos x="T4" y="T5"/>
              </a:cxn>
            </a:cxnLst>
            <a:rect l="T9" t="T10" r="T11" b="T12"/>
            <a:pathLst>
              <a:path w="192" h="1344">
                <a:moveTo>
                  <a:pt x="0" y="1344"/>
                </a:moveTo>
                <a:lnTo>
                  <a:pt x="0" y="336"/>
                </a:lnTo>
                <a:lnTo>
                  <a:pt x="192"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0" name="Line 42"/>
          <p:cNvSpPr>
            <a:spLocks noChangeShapeType="1"/>
          </p:cNvSpPr>
          <p:nvPr/>
        </p:nvSpPr>
        <p:spPr bwMode="auto">
          <a:xfrm>
            <a:off x="5638800" y="3251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1" name="Line 43"/>
          <p:cNvSpPr>
            <a:spLocks noChangeShapeType="1"/>
          </p:cNvSpPr>
          <p:nvPr/>
        </p:nvSpPr>
        <p:spPr bwMode="auto">
          <a:xfrm flipH="1">
            <a:off x="3200400" y="3251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2" name="Freeform 44"/>
          <p:cNvSpPr>
            <a:spLocks/>
          </p:cNvSpPr>
          <p:nvPr/>
        </p:nvSpPr>
        <p:spPr bwMode="auto">
          <a:xfrm>
            <a:off x="4248150" y="3387725"/>
            <a:ext cx="476250" cy="2149475"/>
          </a:xfrm>
          <a:custGeom>
            <a:avLst/>
            <a:gdLst>
              <a:gd name="T0" fmla="*/ 2147483646 w 300"/>
              <a:gd name="T1" fmla="*/ 2147483646 h 1354"/>
              <a:gd name="T2" fmla="*/ 2147483646 w 300"/>
              <a:gd name="T3" fmla="*/ 2147483646 h 1354"/>
              <a:gd name="T4" fmla="*/ 0 w 300"/>
              <a:gd name="T5" fmla="*/ 0 h 1354"/>
              <a:gd name="T6" fmla="*/ 0 60000 65536"/>
              <a:gd name="T7" fmla="*/ 0 60000 65536"/>
              <a:gd name="T8" fmla="*/ 0 60000 65536"/>
              <a:gd name="T9" fmla="*/ 0 w 300"/>
              <a:gd name="T10" fmla="*/ 0 h 1354"/>
              <a:gd name="T11" fmla="*/ 300 w 300"/>
              <a:gd name="T12" fmla="*/ 1354 h 1354"/>
            </a:gdLst>
            <a:ahLst/>
            <a:cxnLst>
              <a:cxn ang="T6">
                <a:pos x="T0" y="T1"/>
              </a:cxn>
              <a:cxn ang="T7">
                <a:pos x="T2" y="T3"/>
              </a:cxn>
              <a:cxn ang="T8">
                <a:pos x="T4" y="T5"/>
              </a:cxn>
            </a:cxnLst>
            <a:rect l="T9" t="T10" r="T11" b="T12"/>
            <a:pathLst>
              <a:path w="300" h="1354">
                <a:moveTo>
                  <a:pt x="300" y="1354"/>
                </a:moveTo>
                <a:lnTo>
                  <a:pt x="300" y="34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3" name="Line 45"/>
          <p:cNvSpPr>
            <a:spLocks noChangeShapeType="1"/>
          </p:cNvSpPr>
          <p:nvPr/>
        </p:nvSpPr>
        <p:spPr bwMode="auto">
          <a:xfrm flipV="1">
            <a:off x="4724400" y="3251200"/>
            <a:ext cx="914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24" name="Text Box 46"/>
          <p:cNvSpPr txBox="1">
            <a:spLocks noChangeArrowheads="1"/>
          </p:cNvSpPr>
          <p:nvPr/>
        </p:nvSpPr>
        <p:spPr bwMode="auto">
          <a:xfrm>
            <a:off x="4848225" y="2184400"/>
            <a:ext cx="1362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index</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set</a:t>
            </a:r>
          </a:p>
        </p:txBody>
      </p:sp>
      <p:sp>
        <p:nvSpPr>
          <p:cNvPr id="324625" name="Rectangle 48"/>
          <p:cNvSpPr>
            <a:spLocks noChangeArrowheads="1"/>
          </p:cNvSpPr>
          <p:nvPr/>
        </p:nvSpPr>
        <p:spPr bwMode="auto">
          <a:xfrm>
            <a:off x="3276600" y="5514975"/>
            <a:ext cx="2514600" cy="152400"/>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Times New Roman" charset="0"/>
              <a:ea typeface="ＭＳ Ｐゴシック" charset="-128"/>
              <a:cs typeface="+mn-cs"/>
            </a:endParaRPr>
          </a:p>
        </p:txBody>
      </p:sp>
      <p:sp>
        <p:nvSpPr>
          <p:cNvPr id="324626" name="Rectangle 49"/>
          <p:cNvSpPr>
            <a:spLocks noChangeArrowheads="1"/>
          </p:cNvSpPr>
          <p:nvPr/>
        </p:nvSpPr>
        <p:spPr bwMode="auto">
          <a:xfrm>
            <a:off x="4114800" y="5514975"/>
            <a:ext cx="990600" cy="1524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27" name="Rectangle 50"/>
          <p:cNvSpPr>
            <a:spLocks noChangeArrowheads="1"/>
          </p:cNvSpPr>
          <p:nvPr/>
        </p:nvSpPr>
        <p:spPr bwMode="auto">
          <a:xfrm>
            <a:off x="5105400" y="5514975"/>
            <a:ext cx="914400" cy="152400"/>
          </a:xfrm>
          <a:prstGeom prst="rect">
            <a:avLst/>
          </a:prstGeom>
          <a:solidFill>
            <a:schemeClr val="hlink"/>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28" name="Text Box 51"/>
          <p:cNvSpPr txBox="1">
            <a:spLocks noChangeArrowheads="1"/>
          </p:cNvSpPr>
          <p:nvPr/>
        </p:nvSpPr>
        <p:spPr bwMode="auto">
          <a:xfrm>
            <a:off x="2773363" y="2032000"/>
            <a:ext cx="20145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same index</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redistributed to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different sets</a:t>
            </a:r>
          </a:p>
        </p:txBody>
      </p:sp>
      <p:grpSp>
        <p:nvGrpSpPr>
          <p:cNvPr id="324629" name="Group 52"/>
          <p:cNvGrpSpPr>
            <a:grpSpLocks/>
          </p:cNvGrpSpPr>
          <p:nvPr/>
        </p:nvGrpSpPr>
        <p:grpSpPr bwMode="auto">
          <a:xfrm>
            <a:off x="6162675" y="2784475"/>
            <a:ext cx="2667000" cy="2447925"/>
            <a:chOff x="2112" y="2160"/>
            <a:chExt cx="1680" cy="1200"/>
          </a:xfrm>
        </p:grpSpPr>
        <p:sp>
          <p:nvSpPr>
            <p:cNvPr id="324652" name="Rectangle 53"/>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3" name="Rectangle 54"/>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4" name="Rectangle 55"/>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5" name="Rectangle 56"/>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6" name="Rectangle 57"/>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7" name="Rectangle 58"/>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8" name="Rectangle 59"/>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9" name="Rectangle 60"/>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0" name="Rectangle 61"/>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1" name="Rectangle 62"/>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2" name="Rectangle 63"/>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3" name="Rectangle 64"/>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64" name="Rectangle 65"/>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grpSp>
        <p:nvGrpSpPr>
          <p:cNvPr id="324630" name="Group 66"/>
          <p:cNvGrpSpPr>
            <a:grpSpLocks/>
          </p:cNvGrpSpPr>
          <p:nvPr/>
        </p:nvGrpSpPr>
        <p:grpSpPr bwMode="auto">
          <a:xfrm>
            <a:off x="533400" y="2794000"/>
            <a:ext cx="2667000" cy="2447925"/>
            <a:chOff x="2112" y="2160"/>
            <a:chExt cx="1680" cy="1200"/>
          </a:xfrm>
        </p:grpSpPr>
        <p:sp>
          <p:nvSpPr>
            <p:cNvPr id="324639" name="Rectangle 67"/>
            <p:cNvSpPr>
              <a:spLocks noChangeArrowheads="1"/>
            </p:cNvSpPr>
            <p:nvPr/>
          </p:nvSpPr>
          <p:spPr bwMode="auto">
            <a:xfrm>
              <a:off x="2112" y="216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0" name="Rectangle 68"/>
            <p:cNvSpPr>
              <a:spLocks noChangeArrowheads="1"/>
            </p:cNvSpPr>
            <p:nvPr/>
          </p:nvSpPr>
          <p:spPr bwMode="auto">
            <a:xfrm>
              <a:off x="2112" y="225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1" name="Rectangle 69"/>
            <p:cNvSpPr>
              <a:spLocks noChangeArrowheads="1"/>
            </p:cNvSpPr>
            <p:nvPr/>
          </p:nvSpPr>
          <p:spPr bwMode="auto">
            <a:xfrm>
              <a:off x="2112" y="235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2" name="Rectangle 70"/>
            <p:cNvSpPr>
              <a:spLocks noChangeArrowheads="1"/>
            </p:cNvSpPr>
            <p:nvPr/>
          </p:nvSpPr>
          <p:spPr bwMode="auto">
            <a:xfrm>
              <a:off x="2112" y="244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3" name="Rectangle 71"/>
            <p:cNvSpPr>
              <a:spLocks noChangeArrowheads="1"/>
            </p:cNvSpPr>
            <p:nvPr/>
          </p:nvSpPr>
          <p:spPr bwMode="auto">
            <a:xfrm>
              <a:off x="2112" y="254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4" name="Rectangle 72"/>
            <p:cNvSpPr>
              <a:spLocks noChangeArrowheads="1"/>
            </p:cNvSpPr>
            <p:nvPr/>
          </p:nvSpPr>
          <p:spPr bwMode="auto">
            <a:xfrm>
              <a:off x="2112" y="264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5" name="Rectangle 73"/>
            <p:cNvSpPr>
              <a:spLocks noChangeArrowheads="1"/>
            </p:cNvSpPr>
            <p:nvPr/>
          </p:nvSpPr>
          <p:spPr bwMode="auto">
            <a:xfrm>
              <a:off x="2112" y="273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6" name="Rectangle 74"/>
            <p:cNvSpPr>
              <a:spLocks noChangeArrowheads="1"/>
            </p:cNvSpPr>
            <p:nvPr/>
          </p:nvSpPr>
          <p:spPr bwMode="auto">
            <a:xfrm>
              <a:off x="2112" y="283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7" name="Rectangle 75"/>
            <p:cNvSpPr>
              <a:spLocks noChangeArrowheads="1"/>
            </p:cNvSpPr>
            <p:nvPr/>
          </p:nvSpPr>
          <p:spPr bwMode="auto">
            <a:xfrm>
              <a:off x="2112" y="2928"/>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8" name="Rectangle 76"/>
            <p:cNvSpPr>
              <a:spLocks noChangeArrowheads="1"/>
            </p:cNvSpPr>
            <p:nvPr/>
          </p:nvSpPr>
          <p:spPr bwMode="auto">
            <a:xfrm>
              <a:off x="2112" y="3024"/>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49" name="Rectangle 77"/>
            <p:cNvSpPr>
              <a:spLocks noChangeArrowheads="1"/>
            </p:cNvSpPr>
            <p:nvPr/>
          </p:nvSpPr>
          <p:spPr bwMode="auto">
            <a:xfrm>
              <a:off x="2112" y="3120"/>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0" name="Rectangle 78"/>
            <p:cNvSpPr>
              <a:spLocks noChangeArrowheads="1"/>
            </p:cNvSpPr>
            <p:nvPr/>
          </p:nvSpPr>
          <p:spPr bwMode="auto">
            <a:xfrm>
              <a:off x="2112" y="3216"/>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51" name="Rectangle 79"/>
            <p:cNvSpPr>
              <a:spLocks noChangeArrowheads="1"/>
            </p:cNvSpPr>
            <p:nvPr/>
          </p:nvSpPr>
          <p:spPr bwMode="auto">
            <a:xfrm>
              <a:off x="2112" y="3312"/>
              <a:ext cx="1680" cy="4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324631" name="Rectangle 98"/>
          <p:cNvSpPr>
            <a:spLocks noChangeArrowheads="1"/>
          </p:cNvSpPr>
          <p:nvPr/>
        </p:nvSpPr>
        <p:spPr bwMode="auto">
          <a:xfrm>
            <a:off x="1447800" y="5645150"/>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32" name="TextBox 99"/>
          <p:cNvSpPr txBox="1">
            <a:spLocks noChangeArrowheads="1"/>
          </p:cNvSpPr>
          <p:nvPr/>
        </p:nvSpPr>
        <p:spPr bwMode="auto">
          <a:xfrm>
            <a:off x="1546225" y="5622925"/>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4633" name="Straight Arrow Connector 101"/>
          <p:cNvCxnSpPr>
            <a:cxnSpLocks noChangeShapeType="1"/>
          </p:cNvCxnSpPr>
          <p:nvPr/>
        </p:nvCxnSpPr>
        <p:spPr bwMode="auto">
          <a:xfrm rot="5400000">
            <a:off x="1575594" y="5441156"/>
            <a:ext cx="4191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4634" name="Straight Arrow Connector 99"/>
          <p:cNvCxnSpPr>
            <a:cxnSpLocks noChangeShapeType="1"/>
          </p:cNvCxnSpPr>
          <p:nvPr/>
        </p:nvCxnSpPr>
        <p:spPr bwMode="auto">
          <a:xfrm rot="16200000" flipH="1">
            <a:off x="1653381" y="6117432"/>
            <a:ext cx="2635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4635" name="Rectangle 98"/>
          <p:cNvSpPr>
            <a:spLocks noChangeArrowheads="1"/>
          </p:cNvSpPr>
          <p:nvPr/>
        </p:nvSpPr>
        <p:spPr bwMode="auto">
          <a:xfrm>
            <a:off x="7243763" y="5641975"/>
            <a:ext cx="625475" cy="33813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24636" name="TextBox 99"/>
          <p:cNvSpPr txBox="1">
            <a:spLocks noChangeArrowheads="1"/>
          </p:cNvSpPr>
          <p:nvPr/>
        </p:nvSpPr>
        <p:spPr bwMode="auto">
          <a:xfrm>
            <a:off x="7342188" y="5619750"/>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a:t>
            </a:r>
          </a:p>
        </p:txBody>
      </p:sp>
      <p:cxnSp>
        <p:nvCxnSpPr>
          <p:cNvPr id="324637" name="Straight Arrow Connector 101"/>
          <p:cNvCxnSpPr>
            <a:cxnSpLocks noChangeShapeType="1"/>
          </p:cNvCxnSpPr>
          <p:nvPr/>
        </p:nvCxnSpPr>
        <p:spPr bwMode="auto">
          <a:xfrm rot="5400000">
            <a:off x="7371557" y="5437981"/>
            <a:ext cx="4191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4638" name="Straight Arrow Connector 99"/>
          <p:cNvCxnSpPr>
            <a:cxnSpLocks noChangeShapeType="1"/>
          </p:cNvCxnSpPr>
          <p:nvPr/>
        </p:nvCxnSpPr>
        <p:spPr bwMode="auto">
          <a:xfrm rot="16200000" flipH="1">
            <a:off x="7449344" y="6114257"/>
            <a:ext cx="263525"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575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itle 1"/>
          <p:cNvSpPr>
            <a:spLocks noGrp="1"/>
          </p:cNvSpPr>
          <p:nvPr>
            <p:ph type="title"/>
          </p:nvPr>
        </p:nvSpPr>
        <p:spPr/>
        <p:txBody>
          <a:bodyPr/>
          <a:lstStyle/>
          <a:p>
            <a:r>
              <a:rPr lang="en-US" altLang="en-US" dirty="0">
                <a:ea typeface="ＭＳ Ｐゴシック" charset="-128"/>
              </a:rPr>
              <a:t>Skewed Associative Caches (III)</a:t>
            </a:r>
          </a:p>
        </p:txBody>
      </p:sp>
      <p:sp>
        <p:nvSpPr>
          <p:cNvPr id="84994" name="Content Placeholder 2"/>
          <p:cNvSpPr>
            <a:spLocks noGrp="1"/>
          </p:cNvSpPr>
          <p:nvPr>
            <p:ph idx="1"/>
          </p:nvPr>
        </p:nvSpPr>
        <p:spPr>
          <a:xfrm>
            <a:off x="228600" y="1524000"/>
            <a:ext cx="8763000" cy="4667250"/>
          </a:xfrm>
        </p:spPr>
        <p:txBody>
          <a:bodyPr>
            <a:normAutofit fontScale="92500" lnSpcReduction="10000"/>
          </a:bodyPr>
          <a:lstStyle/>
          <a:p>
            <a:pPr>
              <a:defRPr/>
            </a:pPr>
            <a:r>
              <a:rPr lang="en-US" dirty="0"/>
              <a:t>Idea: Reduce conflict misses by using </a:t>
            </a:r>
            <a:r>
              <a:rPr lang="en-US" dirty="0">
                <a:solidFill>
                  <a:srgbClr val="0000FF"/>
                </a:solidFill>
              </a:rPr>
              <a:t>different index functions for each cache way</a:t>
            </a:r>
          </a:p>
          <a:p>
            <a:pPr marL="0" indent="0">
              <a:buFont typeface="Wingdings" charset="0"/>
              <a:buNone/>
              <a:defRPr/>
            </a:pPr>
            <a:endParaRPr lang="en-US" dirty="0"/>
          </a:p>
          <a:p>
            <a:pPr>
              <a:defRPr/>
            </a:pPr>
            <a:r>
              <a:rPr lang="en-US" dirty="0"/>
              <a:t>Benefit: indices are more randomized (memory blocks are better distributed across sets)</a:t>
            </a:r>
          </a:p>
          <a:p>
            <a:pPr lvl="1">
              <a:defRPr/>
            </a:pPr>
            <a:r>
              <a:rPr lang="en-US" dirty="0">
                <a:ea typeface="ＭＳ Ｐゴシック" charset="0"/>
              </a:rPr>
              <a:t>Less likely two blocks have same index (esp. with </a:t>
            </a:r>
            <a:r>
              <a:rPr lang="en-US" dirty="0" err="1">
                <a:ea typeface="ＭＳ Ｐゴシック" charset="0"/>
              </a:rPr>
              <a:t>strided</a:t>
            </a:r>
            <a:r>
              <a:rPr lang="en-US" dirty="0">
                <a:ea typeface="ＭＳ Ｐゴシック" charset="0"/>
              </a:rPr>
              <a:t> access)</a:t>
            </a:r>
          </a:p>
          <a:p>
            <a:pPr lvl="2">
              <a:defRPr/>
            </a:pPr>
            <a:r>
              <a:rPr lang="en-US" dirty="0">
                <a:ea typeface="ＭＳ Ｐゴシック" charset="0"/>
              </a:rPr>
              <a:t>Reduced conflict misses</a:t>
            </a:r>
          </a:p>
          <a:p>
            <a:pPr marL="344487" lvl="1" indent="0">
              <a:buFont typeface="Wingdings" charset="0"/>
              <a:buNone/>
              <a:defRPr/>
            </a:pPr>
            <a:endParaRPr lang="en-US" dirty="0">
              <a:ea typeface="ＭＳ Ｐゴシック" charset="0"/>
            </a:endParaRPr>
          </a:p>
          <a:p>
            <a:pPr>
              <a:defRPr/>
            </a:pPr>
            <a:r>
              <a:rPr lang="en-US" dirty="0"/>
              <a:t>Cost: additional latency of hash function</a:t>
            </a:r>
            <a:endParaRPr lang="en-US" sz="2000" dirty="0"/>
          </a:p>
        </p:txBody>
      </p:sp>
      <p:sp>
        <p:nvSpPr>
          <p:cNvPr id="325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7459AF4-11B1-5147-9838-298B9DE1435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22</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087654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49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1"/>
          <p:cNvSpPr>
            <a:spLocks noGrp="1"/>
          </p:cNvSpPr>
          <p:nvPr>
            <p:ph type="title"/>
          </p:nvPr>
        </p:nvSpPr>
        <p:spPr/>
        <p:txBody>
          <a:bodyPr>
            <a:normAutofit fontScale="90000"/>
          </a:bodyPr>
          <a:lstStyle/>
          <a:p>
            <a:r>
              <a:rPr lang="en-US" altLang="en-US" dirty="0">
                <a:ea typeface="ＭＳ Ｐゴシック" charset="-128"/>
              </a:rPr>
              <a:t>Software Approaches for Higher Hit Rate</a:t>
            </a:r>
          </a:p>
        </p:txBody>
      </p:sp>
      <p:sp>
        <p:nvSpPr>
          <p:cNvPr id="326658" name="Content Placeholder 2"/>
          <p:cNvSpPr>
            <a:spLocks noGrp="1"/>
          </p:cNvSpPr>
          <p:nvPr>
            <p:ph idx="1"/>
          </p:nvPr>
        </p:nvSpPr>
        <p:spPr>
          <a:xfrm>
            <a:off x="266700" y="1527175"/>
            <a:ext cx="8610600" cy="5194300"/>
          </a:xfrm>
        </p:spPr>
        <p:txBody>
          <a:bodyPr/>
          <a:lstStyle/>
          <a:p>
            <a:r>
              <a:rPr lang="en-US" altLang="en-US" dirty="0">
                <a:ea typeface="ＭＳ Ｐゴシック" charset="-128"/>
              </a:rPr>
              <a:t>Restructuring data access patterns</a:t>
            </a:r>
          </a:p>
          <a:p>
            <a:r>
              <a:rPr lang="en-US" altLang="en-US" dirty="0">
                <a:ea typeface="ＭＳ Ｐゴシック" charset="-128"/>
              </a:rPr>
              <a:t>Restructuring data layout</a:t>
            </a:r>
          </a:p>
          <a:p>
            <a:endParaRPr lang="en-US" altLang="en-US" dirty="0">
              <a:ea typeface="ＭＳ Ｐゴシック" charset="-128"/>
            </a:endParaRPr>
          </a:p>
          <a:p>
            <a:r>
              <a:rPr lang="en-US" altLang="en-US" dirty="0">
                <a:ea typeface="ＭＳ Ｐゴシック" charset="-128"/>
              </a:rPr>
              <a:t>Loop interchange</a:t>
            </a:r>
          </a:p>
          <a:p>
            <a:r>
              <a:rPr lang="en-US" altLang="en-US" dirty="0">
                <a:ea typeface="ＭＳ Ｐゴシック" charset="-128"/>
              </a:rPr>
              <a:t>Data structure separation/merging</a:t>
            </a:r>
          </a:p>
          <a:p>
            <a:r>
              <a:rPr lang="en-US" altLang="en-US" dirty="0">
                <a:ea typeface="ＭＳ Ｐゴシック" charset="-128"/>
              </a:rPr>
              <a:t>Blocking</a:t>
            </a:r>
          </a:p>
          <a:p>
            <a:r>
              <a:rPr lang="en-US" altLang="en-US" dirty="0">
                <a:ea typeface="ＭＳ Ｐゴシック" charset="-128"/>
              </a:rPr>
              <a:t>…</a:t>
            </a:r>
          </a:p>
        </p:txBody>
      </p:sp>
      <p:sp>
        <p:nvSpPr>
          <p:cNvPr id="326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B74A577-73A1-6C46-9A21-BEE77C0167B2}"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23</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21264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p:txBody>
          <a:bodyPr>
            <a:normAutofit fontScale="90000"/>
          </a:bodyPr>
          <a:lstStyle/>
          <a:p>
            <a:r>
              <a:rPr lang="en-US" altLang="en-US" dirty="0">
                <a:ea typeface="ＭＳ Ｐゴシック" charset="-128"/>
              </a:rPr>
              <a:t>Restructuring Data Access Patterns (I)</a:t>
            </a:r>
          </a:p>
        </p:txBody>
      </p:sp>
      <p:sp>
        <p:nvSpPr>
          <p:cNvPr id="3" name="Content Placeholder 2"/>
          <p:cNvSpPr>
            <a:spLocks noGrp="1"/>
          </p:cNvSpPr>
          <p:nvPr>
            <p:ph idx="1"/>
          </p:nvPr>
        </p:nvSpPr>
        <p:spPr>
          <a:xfrm>
            <a:off x="304800" y="1428524"/>
            <a:ext cx="8804275" cy="5194300"/>
          </a:xfrm>
        </p:spPr>
        <p:txBody>
          <a:bodyPr>
            <a:normAutofit fontScale="77500" lnSpcReduction="20000"/>
          </a:bodyPr>
          <a:lstStyle/>
          <a:p>
            <a:r>
              <a:rPr lang="en-US" altLang="en-US" dirty="0">
                <a:solidFill>
                  <a:srgbClr val="0000FF"/>
                </a:solidFill>
                <a:ea typeface="ＭＳ Ｐゴシック" charset="-128"/>
              </a:rPr>
              <a:t>Idea: Restructure data layout or data access patterns</a:t>
            </a:r>
          </a:p>
          <a:p>
            <a:r>
              <a:rPr lang="en-US" altLang="en-US" dirty="0">
                <a:ea typeface="ＭＳ Ｐゴシック" charset="-128"/>
              </a:rPr>
              <a:t>Example: If column-major</a:t>
            </a:r>
          </a:p>
          <a:p>
            <a:pPr lvl="1"/>
            <a:r>
              <a:rPr lang="en-US" altLang="en-US" dirty="0">
                <a:ea typeface="ＭＳ Ｐゴシック" charset="-128"/>
              </a:rPr>
              <a:t>x[i+1,j] follows x[</a:t>
            </a:r>
            <a:r>
              <a:rPr lang="en-US" altLang="en-US" dirty="0" err="1">
                <a:ea typeface="ＭＳ Ｐゴシック" charset="-128"/>
              </a:rPr>
              <a:t>i,j</a:t>
            </a:r>
            <a:r>
              <a:rPr lang="en-US" altLang="en-US" dirty="0">
                <a:ea typeface="ＭＳ Ｐゴシック" charset="-128"/>
              </a:rPr>
              <a:t>] in memory</a:t>
            </a:r>
          </a:p>
          <a:p>
            <a:pPr lvl="1"/>
            <a:r>
              <a:rPr lang="en-US" altLang="en-US" dirty="0">
                <a:ea typeface="ＭＳ Ｐゴシック" charset="-128"/>
              </a:rPr>
              <a:t>x[i,j+1] is far away from x[</a:t>
            </a:r>
            <a:r>
              <a:rPr lang="en-US" altLang="en-US" dirty="0" err="1">
                <a:ea typeface="ＭＳ Ｐゴシック" charset="-128"/>
              </a:rPr>
              <a:t>i,j</a:t>
            </a:r>
            <a:r>
              <a:rPr lang="en-US" altLang="en-US" dirty="0">
                <a:ea typeface="ＭＳ Ｐゴシック" charset="-128"/>
              </a:rPr>
              <a:t>]</a:t>
            </a:r>
          </a:p>
          <a:p>
            <a:pPr lvl="1"/>
            <a:endParaRPr lang="en-US" altLang="en-US" dirty="0">
              <a:ea typeface="ＭＳ Ｐゴシック" charset="-128"/>
            </a:endParaRPr>
          </a:p>
          <a:p>
            <a:pPr lvl="1"/>
            <a:endParaRPr lang="en-US" altLang="en-US" dirty="0">
              <a:ea typeface="ＭＳ Ｐゴシック" charset="-128"/>
            </a:endParaRPr>
          </a:p>
          <a:p>
            <a:pPr lvl="1"/>
            <a:endParaRPr lang="en-US" altLang="en-US" dirty="0">
              <a:ea typeface="ＭＳ Ｐゴシック" charset="-128"/>
            </a:endParaRPr>
          </a:p>
          <a:p>
            <a:pPr lvl="1"/>
            <a:endParaRPr lang="en-US" altLang="en-US" dirty="0">
              <a:ea typeface="ＭＳ Ｐゴシック" charset="-128"/>
            </a:endParaRPr>
          </a:p>
          <a:p>
            <a:pPr lvl="1"/>
            <a:endParaRPr lang="en-US" altLang="en-US" dirty="0">
              <a:ea typeface="ＭＳ Ｐゴシック" charset="-128"/>
            </a:endParaRPr>
          </a:p>
          <a:p>
            <a:r>
              <a:rPr lang="en-US" altLang="en-US" dirty="0">
                <a:ea typeface="ＭＳ Ｐゴシック" charset="-128"/>
              </a:rPr>
              <a:t>This is called </a:t>
            </a:r>
            <a:r>
              <a:rPr lang="en-US" altLang="en-US" dirty="0">
                <a:solidFill>
                  <a:srgbClr val="0033CC"/>
                </a:solidFill>
                <a:ea typeface="ＭＳ Ｐゴシック" charset="-128"/>
              </a:rPr>
              <a:t>loop interchange</a:t>
            </a:r>
          </a:p>
          <a:p>
            <a:r>
              <a:rPr lang="en-US" altLang="en-US" dirty="0">
                <a:ea typeface="ＭＳ Ｐゴシック" charset="-128"/>
              </a:rPr>
              <a:t>Other optimizations can also increase hit rate</a:t>
            </a:r>
          </a:p>
          <a:p>
            <a:pPr lvl="1"/>
            <a:r>
              <a:rPr lang="en-US" altLang="en-US" dirty="0">
                <a:ea typeface="ＭＳ Ｐゴシック" charset="-128"/>
              </a:rPr>
              <a:t>Loop fusion, array merging, …</a:t>
            </a:r>
          </a:p>
          <a:p>
            <a:r>
              <a:rPr lang="en-US" altLang="en-US" dirty="0">
                <a:ea typeface="ＭＳ Ｐゴシック" charset="-128"/>
              </a:rPr>
              <a:t>What if multiple arrays? Unknown array size at compile time?</a:t>
            </a:r>
          </a:p>
        </p:txBody>
      </p:sp>
      <p:sp>
        <p:nvSpPr>
          <p:cNvPr id="3276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720D93C-491F-7A4B-8FAA-60A79D7AD7AB}"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5" name="TextBox 4"/>
          <p:cNvSpPr txBox="1">
            <a:spLocks noChangeArrowheads="1"/>
          </p:cNvSpPr>
          <p:nvPr/>
        </p:nvSpPr>
        <p:spPr bwMode="auto">
          <a:xfrm>
            <a:off x="671513" y="3103563"/>
            <a:ext cx="3035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charset="0"/>
                <a:ea typeface="ＭＳ Ｐゴシック" charset="-128"/>
                <a:cs typeface="+mn-cs"/>
              </a:rPr>
              <a:t>Poor code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for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 1, rows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for j = 1, columns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sum = sum + x[</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i,j</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p:txBody>
      </p:sp>
      <p:sp>
        <p:nvSpPr>
          <p:cNvPr id="6" name="TextBox 5"/>
          <p:cNvSpPr txBox="1">
            <a:spLocks noChangeArrowheads="1"/>
          </p:cNvSpPr>
          <p:nvPr/>
        </p:nvSpPr>
        <p:spPr bwMode="auto">
          <a:xfrm>
            <a:off x="4525963" y="3103563"/>
            <a:ext cx="3878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charset="0"/>
                <a:ea typeface="ＭＳ Ｐゴシック" charset="-128"/>
                <a:cs typeface="+mn-cs"/>
              </a:rPr>
              <a:t>Better code			</a:t>
            </a:r>
          </a:p>
          <a:p>
            <a:pPr marL="457200" marR="0" lvl="1" indent="0" algn="l" defTabSz="914400" rtl="0" eaLnBrk="1" fontAlgn="auto" latinLnBrk="0" hangingPunct="1">
              <a:lnSpc>
                <a:spcPct val="100000"/>
              </a:lnSpc>
              <a:spcBef>
                <a:spcPct val="0"/>
              </a:spcBef>
              <a:spcAft>
                <a:spcPts val="0"/>
              </a:spcAft>
              <a:buClrTx/>
              <a:buSzTx/>
              <a:buFont typeface="ZapfDingbats" charset="0"/>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for j = 1, columns</a:t>
            </a:r>
          </a:p>
          <a:p>
            <a:pPr marL="457200" marR="0" lvl="1" indent="0" algn="l" defTabSz="914400" rtl="0" eaLnBrk="1" fontAlgn="auto" latinLnBrk="0" hangingPunct="1">
              <a:lnSpc>
                <a:spcPct val="100000"/>
              </a:lnSpc>
              <a:spcBef>
                <a:spcPct val="0"/>
              </a:spcBef>
              <a:spcAft>
                <a:spcPts val="0"/>
              </a:spcAft>
              <a:buClrTx/>
              <a:buSzTx/>
              <a:buFont typeface="ZapfDingbats" charset="0"/>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for i = 1, rows</a:t>
            </a:r>
          </a:p>
          <a:p>
            <a:pPr marL="457200" marR="0" lvl="1" indent="0" algn="l" defTabSz="914400" rtl="0" eaLnBrk="1" fontAlgn="auto" latinLnBrk="0" hangingPunct="1">
              <a:lnSpc>
                <a:spcPct val="100000"/>
              </a:lnSpc>
              <a:spcBef>
                <a:spcPct val="0"/>
              </a:spcBef>
              <a:spcAft>
                <a:spcPts val="0"/>
              </a:spcAft>
              <a:buClrTx/>
              <a:buSzTx/>
              <a:buFont typeface="ZapfDingbats" charset="0"/>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ＭＳ Ｐゴシック" charset="-128"/>
                <a:cs typeface="+mn-cs"/>
              </a:rPr>
              <a:t>           sum = sum + x[i,j]</a:t>
            </a:r>
          </a:p>
        </p:txBody>
      </p:sp>
    </p:spTree>
    <p:extLst>
      <p:ext uri="{BB962C8B-B14F-4D97-AF65-F5344CB8AC3E}">
        <p14:creationId xmlns:p14="http://schemas.microsoft.com/office/powerpoint/2010/main" val="1970106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p:cNvSpPr>
            <a:spLocks noGrp="1"/>
          </p:cNvSpPr>
          <p:nvPr>
            <p:ph type="title"/>
          </p:nvPr>
        </p:nvSpPr>
        <p:spPr>
          <a:xfrm>
            <a:off x="419100" y="0"/>
            <a:ext cx="8229600" cy="1143000"/>
          </a:xfrm>
        </p:spPr>
        <p:txBody>
          <a:bodyPr>
            <a:normAutofit fontScale="90000"/>
          </a:bodyPr>
          <a:lstStyle/>
          <a:p>
            <a:r>
              <a:rPr lang="en-US" altLang="en-US" dirty="0">
                <a:ea typeface="ＭＳ Ｐゴシック" charset="-128"/>
              </a:rPr>
              <a:t>Restructuring Data Access Patterns (II)</a:t>
            </a:r>
          </a:p>
        </p:txBody>
      </p:sp>
      <p:sp>
        <p:nvSpPr>
          <p:cNvPr id="35843" name="Content Placeholder 2"/>
          <p:cNvSpPr>
            <a:spLocks noGrp="1"/>
          </p:cNvSpPr>
          <p:nvPr>
            <p:ph idx="1"/>
          </p:nvPr>
        </p:nvSpPr>
        <p:spPr>
          <a:xfrm>
            <a:off x="266700" y="1181100"/>
            <a:ext cx="8610600" cy="5194300"/>
          </a:xfrm>
        </p:spPr>
        <p:txBody>
          <a:bodyPr>
            <a:normAutofit fontScale="92500" lnSpcReduction="20000"/>
          </a:bodyPr>
          <a:lstStyle/>
          <a:p>
            <a:r>
              <a:rPr lang="en-US" altLang="en-US" dirty="0">
                <a:solidFill>
                  <a:srgbClr val="0000FF"/>
                </a:solidFill>
                <a:ea typeface="ＭＳ Ｐゴシック" charset="-128"/>
              </a:rPr>
              <a:t>Blocking </a:t>
            </a:r>
          </a:p>
          <a:p>
            <a:pPr lvl="1"/>
            <a:r>
              <a:rPr lang="en-US" altLang="en-US" dirty="0">
                <a:ea typeface="ＭＳ Ｐゴシック" charset="-128"/>
              </a:rPr>
              <a:t>Divide loops operating on arrays into computation chunks so that each chunk can hold its data in the cache</a:t>
            </a:r>
          </a:p>
          <a:p>
            <a:pPr lvl="1"/>
            <a:r>
              <a:rPr lang="en-US" altLang="en-US" dirty="0">
                <a:ea typeface="ＭＳ Ｐゴシック" charset="-128"/>
              </a:rPr>
              <a:t>Avoids cache conflicts between different chunks of computation</a:t>
            </a:r>
          </a:p>
          <a:p>
            <a:pPr lvl="1"/>
            <a:r>
              <a:rPr lang="en-US" altLang="en-US" dirty="0">
                <a:ea typeface="ＭＳ Ｐゴシック" charset="-128"/>
              </a:rPr>
              <a:t>Essentially: Divide the working set so that each piece fits in the cache</a:t>
            </a:r>
          </a:p>
          <a:p>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But, there are still self-conflicts in a block</a:t>
            </a:r>
          </a:p>
          <a:p>
            <a:pPr lvl="1">
              <a:buFont typeface="Wingdings" charset="2"/>
              <a:buNone/>
            </a:pPr>
            <a:r>
              <a:rPr lang="en-US" altLang="en-US" dirty="0">
                <a:ea typeface="ＭＳ Ｐゴシック" charset="-128"/>
              </a:rPr>
              <a:t>1. there can be conflicts among different arrays</a:t>
            </a:r>
          </a:p>
          <a:p>
            <a:pPr lvl="1">
              <a:buFont typeface="Wingdings" charset="2"/>
              <a:buNone/>
            </a:pPr>
            <a:r>
              <a:rPr lang="en-US" altLang="en-US" dirty="0">
                <a:ea typeface="ＭＳ Ｐゴシック" charset="-128"/>
              </a:rPr>
              <a:t>2. array sizes may be unknown at compile/programming time</a:t>
            </a:r>
          </a:p>
        </p:txBody>
      </p:sp>
      <p:sp>
        <p:nvSpPr>
          <p:cNvPr id="328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65F668F2-A421-4441-AE51-61CB7C31C7D8}"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25</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83269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p:cNvSpPr>
            <a:spLocks noGrp="1"/>
          </p:cNvSpPr>
          <p:nvPr>
            <p:ph type="title"/>
          </p:nvPr>
        </p:nvSpPr>
        <p:spPr>
          <a:xfrm>
            <a:off x="441325" y="-32657"/>
            <a:ext cx="8229600" cy="1143000"/>
          </a:xfrm>
        </p:spPr>
        <p:txBody>
          <a:bodyPr/>
          <a:lstStyle/>
          <a:p>
            <a:r>
              <a:rPr lang="en-US" altLang="en-US" dirty="0">
                <a:ea typeface="ＭＳ Ｐゴシック" charset="-128"/>
              </a:rPr>
              <a:t>Restructuring Data Layout (I)</a:t>
            </a:r>
          </a:p>
        </p:txBody>
      </p:sp>
      <p:sp>
        <p:nvSpPr>
          <p:cNvPr id="3" name="Content Placeholder 2"/>
          <p:cNvSpPr>
            <a:spLocks noGrp="1"/>
          </p:cNvSpPr>
          <p:nvPr>
            <p:ph idx="1"/>
          </p:nvPr>
        </p:nvSpPr>
        <p:spPr>
          <a:xfrm>
            <a:off x="5038725" y="996950"/>
            <a:ext cx="3800475" cy="5194300"/>
          </a:xfrm>
        </p:spPr>
        <p:txBody>
          <a:bodyPr>
            <a:normAutofit fontScale="85000" lnSpcReduction="10000"/>
          </a:bodyPr>
          <a:lstStyle/>
          <a:p>
            <a:r>
              <a:rPr lang="en-US" altLang="en-US" dirty="0">
                <a:ea typeface="ＭＳ Ｐゴシック" charset="-128"/>
              </a:rPr>
              <a:t>Pointer based traversal (e.g., of a linked list)</a:t>
            </a:r>
          </a:p>
          <a:p>
            <a:r>
              <a:rPr lang="en-US" altLang="en-US" dirty="0">
                <a:ea typeface="ＭＳ Ｐゴシック" charset="-128"/>
              </a:rPr>
              <a:t>Assume a huge linked list (1B nodes) and unique keys</a:t>
            </a:r>
          </a:p>
          <a:p>
            <a:r>
              <a:rPr lang="en-US" altLang="en-US" dirty="0">
                <a:solidFill>
                  <a:srgbClr val="FF0000"/>
                </a:solidFill>
                <a:ea typeface="ＭＳ Ｐゴシック" charset="-128"/>
              </a:rPr>
              <a:t>Why does the code on the left have poor cache hit rate?</a:t>
            </a:r>
          </a:p>
          <a:p>
            <a:pPr lvl="1"/>
            <a:r>
              <a:rPr lang="ja-JP" altLang="en-US" dirty="0">
                <a:ea typeface="ＭＳ Ｐゴシック" charset="-128"/>
              </a:rPr>
              <a:t>“</a:t>
            </a:r>
            <a:r>
              <a:rPr lang="en-US" altLang="ja-JP" dirty="0">
                <a:ea typeface="ＭＳ Ｐゴシック" charset="-128"/>
              </a:rPr>
              <a:t>Other fields</a:t>
            </a:r>
            <a:r>
              <a:rPr lang="ja-JP" altLang="en-US" dirty="0">
                <a:ea typeface="ＭＳ Ｐゴシック" charset="-128"/>
              </a:rPr>
              <a:t>”</a:t>
            </a:r>
            <a:r>
              <a:rPr lang="en-US" altLang="ja-JP" dirty="0">
                <a:ea typeface="ＭＳ Ｐゴシック" charset="-128"/>
              </a:rPr>
              <a:t> occupy most of the cache line even though rarely accessed!</a:t>
            </a: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p:txBody>
      </p:sp>
      <p:sp>
        <p:nvSpPr>
          <p:cNvPr id="329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D451820-2146-BA48-BAD4-52CD11F03BFA}"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26</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29732" name="TextBox 4"/>
          <p:cNvSpPr txBox="1">
            <a:spLocks noChangeArrowheads="1"/>
          </p:cNvSpPr>
          <p:nvPr/>
        </p:nvSpPr>
        <p:spPr bwMode="auto">
          <a:xfrm>
            <a:off x="441325" y="1320800"/>
            <a:ext cx="43672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next;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int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key;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char [256] name;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char [256] school;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while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if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key</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input-key)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access other fields of node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a:t>
            </a: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next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Tree>
    <p:extLst>
      <p:ext uri="{BB962C8B-B14F-4D97-AF65-F5344CB8AC3E}">
        <p14:creationId xmlns:p14="http://schemas.microsoft.com/office/powerpoint/2010/main" val="2427923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p:cNvSpPr>
            <a:spLocks noGrp="1"/>
          </p:cNvSpPr>
          <p:nvPr>
            <p:ph type="title"/>
          </p:nvPr>
        </p:nvSpPr>
        <p:spPr>
          <a:xfrm>
            <a:off x="414111" y="-127000"/>
            <a:ext cx="8229600" cy="1143000"/>
          </a:xfrm>
        </p:spPr>
        <p:txBody>
          <a:bodyPr/>
          <a:lstStyle/>
          <a:p>
            <a:r>
              <a:rPr lang="en-US" altLang="en-US" dirty="0">
                <a:ea typeface="ＭＳ Ｐゴシック" charset="-128"/>
              </a:rPr>
              <a:t>Restructuring Data Layout (II)</a:t>
            </a:r>
          </a:p>
        </p:txBody>
      </p:sp>
      <p:sp>
        <p:nvSpPr>
          <p:cNvPr id="3" name="Content Placeholder 2"/>
          <p:cNvSpPr>
            <a:spLocks noGrp="1"/>
          </p:cNvSpPr>
          <p:nvPr>
            <p:ph idx="1"/>
          </p:nvPr>
        </p:nvSpPr>
        <p:spPr>
          <a:xfrm>
            <a:off x="4673600" y="996950"/>
            <a:ext cx="4165600" cy="5194300"/>
          </a:xfrm>
        </p:spPr>
        <p:txBody>
          <a:bodyPr>
            <a:normAutofit fontScale="85000" lnSpcReduction="10000"/>
          </a:bodyPr>
          <a:lstStyle/>
          <a:p>
            <a:r>
              <a:rPr lang="en-US" altLang="en-US">
                <a:ea typeface="ＭＳ Ｐゴシック" charset="-128"/>
              </a:rPr>
              <a:t>Idea:</a:t>
            </a:r>
            <a:r>
              <a:rPr lang="en-US" altLang="en-US">
                <a:solidFill>
                  <a:srgbClr val="0033CC"/>
                </a:solidFill>
                <a:ea typeface="ＭＳ Ｐゴシック" charset="-128"/>
              </a:rPr>
              <a:t> separate frequently-used fields of a data structure and pack them into a separate data structure</a:t>
            </a:r>
          </a:p>
          <a:p>
            <a:endParaRPr lang="en-US" altLang="en-US">
              <a:solidFill>
                <a:srgbClr val="0033CC"/>
              </a:solidFill>
              <a:ea typeface="ＭＳ Ｐゴシック" charset="-128"/>
            </a:endParaRPr>
          </a:p>
          <a:p>
            <a:r>
              <a:rPr lang="en-US" altLang="en-US">
                <a:ea typeface="ＭＳ Ｐゴシック" charset="-128"/>
              </a:rPr>
              <a:t>Who should do this?</a:t>
            </a:r>
          </a:p>
          <a:p>
            <a:pPr lvl="1"/>
            <a:r>
              <a:rPr lang="en-US" altLang="en-US">
                <a:ea typeface="ＭＳ Ｐゴシック" charset="-128"/>
              </a:rPr>
              <a:t>Programmer</a:t>
            </a:r>
          </a:p>
          <a:p>
            <a:pPr lvl="1"/>
            <a:r>
              <a:rPr lang="en-US" altLang="en-US">
                <a:ea typeface="ＭＳ Ｐゴシック" charset="-128"/>
              </a:rPr>
              <a:t>Compiler </a:t>
            </a:r>
          </a:p>
          <a:p>
            <a:pPr lvl="2"/>
            <a:r>
              <a:rPr lang="en-US" altLang="en-US">
                <a:ea typeface="ＭＳ Ｐゴシック" charset="-128"/>
              </a:rPr>
              <a:t>Profiling vs. dynamic</a:t>
            </a:r>
          </a:p>
          <a:p>
            <a:pPr lvl="1"/>
            <a:r>
              <a:rPr lang="en-US" altLang="en-US">
                <a:ea typeface="ＭＳ Ｐゴシック" charset="-128"/>
              </a:rPr>
              <a:t>Hardware?</a:t>
            </a:r>
          </a:p>
          <a:p>
            <a:pPr lvl="1"/>
            <a:r>
              <a:rPr lang="en-US" altLang="en-US">
                <a:solidFill>
                  <a:srgbClr val="FF0000"/>
                </a:solidFill>
                <a:ea typeface="ＭＳ Ｐゴシック" charset="-128"/>
              </a:rPr>
              <a:t>Who can determine what is frequently used?</a:t>
            </a:r>
          </a:p>
        </p:txBody>
      </p:sp>
      <p:sp>
        <p:nvSpPr>
          <p:cNvPr id="330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557061B-3FA3-004F-8800-75C8F782C8C1}"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27</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330756" name="TextBox 4"/>
          <p:cNvSpPr txBox="1">
            <a:spLocks noChangeArrowheads="1"/>
          </p:cNvSpPr>
          <p:nvPr/>
        </p:nvSpPr>
        <p:spPr bwMode="auto">
          <a:xfrm>
            <a:off x="441325" y="1035050"/>
            <a:ext cx="43672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next;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int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key;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en-US" altLang="en-US" sz="2000" b="0" i="0" u="none" strike="noStrike" kern="1200" cap="none" spc="0" normalizeH="0" baseline="0" noProof="0" dirty="0" err="1">
                <a:ln>
                  <a:noFill/>
                </a:ln>
                <a:solidFill>
                  <a:srgbClr val="0033CC"/>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Node-data* node-data;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err="1">
                <a:ln>
                  <a:noFill/>
                </a:ln>
                <a:solidFill>
                  <a:srgbClr val="0033CC"/>
                </a:solidFill>
                <a:effectLst/>
                <a:uLnTx/>
                <a:uFillTx/>
                <a:latin typeface="Arial" charset="0"/>
                <a:ea typeface="ＭＳ Ｐゴシック" charset="-128"/>
                <a:cs typeface="+mn-cs"/>
              </a:rPr>
              <a:t>struct</a:t>
            </a: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Node-data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char [256] name;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     char [256] school;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33CC"/>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while (node)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if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key</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input-key)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 access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nodenode-data</a:t>
            </a: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      }</a:t>
            </a:r>
            <a:endPar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node = </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rPr>
              <a:t>node</a:t>
            </a:r>
            <a:r>
              <a:rPr kumimoji="0" lang="en-US" altLang="en-US" sz="2000" b="0" i="0" u="none" strike="noStrike" kern="1200" cap="none" spc="0" normalizeH="0" baseline="0" noProof="0" dirty="0" err="1">
                <a:ln>
                  <a:noFill/>
                </a:ln>
                <a:solidFill>
                  <a:srgbClr val="000000"/>
                </a:solidFill>
                <a:effectLst/>
                <a:uLnTx/>
                <a:uFillTx/>
                <a:latin typeface="Arial" charset="0"/>
                <a:ea typeface="ＭＳ Ｐゴシック" charset="-128"/>
                <a:cs typeface="+mn-cs"/>
                <a:sym typeface="Wingdings" charset="2"/>
              </a:rPr>
              <a:t>next</a:t>
            </a: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sym typeface="Wingdings" charset="2"/>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p:txBody>
      </p:sp>
    </p:spTree>
    <p:extLst>
      <p:ext uri="{BB962C8B-B14F-4D97-AF65-F5344CB8AC3E}">
        <p14:creationId xmlns:p14="http://schemas.microsoft.com/office/powerpoint/2010/main" val="3738996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itle 1"/>
          <p:cNvSpPr>
            <a:spLocks noGrp="1"/>
          </p:cNvSpPr>
          <p:nvPr>
            <p:ph type="title"/>
          </p:nvPr>
        </p:nvSpPr>
        <p:spPr>
          <a:xfrm>
            <a:off x="419100" y="-82550"/>
            <a:ext cx="8229600" cy="1143000"/>
          </a:xfrm>
        </p:spPr>
        <p:txBody>
          <a:bodyPr>
            <a:normAutofit fontScale="90000"/>
          </a:bodyPr>
          <a:lstStyle/>
          <a:p>
            <a:r>
              <a:rPr lang="en-US" altLang="en-US" dirty="0">
                <a:ea typeface="ＭＳ Ｐゴシック" charset="-128"/>
              </a:rPr>
              <a:t>Improving Basic Cache Performance</a:t>
            </a:r>
          </a:p>
        </p:txBody>
      </p:sp>
      <p:sp>
        <p:nvSpPr>
          <p:cNvPr id="100354" name="Content Placeholder 2"/>
          <p:cNvSpPr>
            <a:spLocks noGrp="1"/>
          </p:cNvSpPr>
          <p:nvPr>
            <p:ph idx="1"/>
          </p:nvPr>
        </p:nvSpPr>
        <p:spPr>
          <a:xfrm>
            <a:off x="228600" y="825500"/>
            <a:ext cx="8610600" cy="5194300"/>
          </a:xfrm>
        </p:spPr>
        <p:txBody>
          <a:bodyPr>
            <a:normAutofit fontScale="77500" lnSpcReduction="20000"/>
          </a:bodyPr>
          <a:lstStyle/>
          <a:p>
            <a:pPr>
              <a:defRPr/>
            </a:pPr>
            <a:r>
              <a:rPr lang="en-US" dirty="0"/>
              <a:t>Reducing miss rate</a:t>
            </a:r>
          </a:p>
          <a:p>
            <a:pPr lvl="1">
              <a:defRPr/>
            </a:pPr>
            <a:r>
              <a:rPr lang="en-US" dirty="0">
                <a:solidFill>
                  <a:schemeClr val="bg1">
                    <a:lumMod val="50000"/>
                  </a:schemeClr>
                </a:solidFill>
                <a:ea typeface="ＭＳ Ｐゴシック" charset="0"/>
              </a:rPr>
              <a:t>More associativity</a:t>
            </a:r>
          </a:p>
          <a:p>
            <a:pPr lvl="1">
              <a:defRPr/>
            </a:pPr>
            <a:r>
              <a:rPr lang="en-US" dirty="0">
                <a:solidFill>
                  <a:schemeClr val="bg1">
                    <a:lumMod val="50000"/>
                  </a:schemeClr>
                </a:solidFill>
                <a:ea typeface="ＭＳ Ｐゴシック" charset="0"/>
              </a:rPr>
              <a:t>Alternatives/enhancements to associativity </a:t>
            </a:r>
          </a:p>
          <a:p>
            <a:pPr lvl="2">
              <a:defRPr/>
            </a:pPr>
            <a:r>
              <a:rPr lang="en-US" dirty="0">
                <a:solidFill>
                  <a:schemeClr val="bg1">
                    <a:lumMod val="50000"/>
                  </a:schemeClr>
                </a:solidFill>
                <a:ea typeface="ＭＳ Ｐゴシック" charset="0"/>
              </a:rPr>
              <a:t>Victim caches, hashing, pseudo-associativity, skewed associativity</a:t>
            </a:r>
          </a:p>
          <a:p>
            <a:pPr lvl="1">
              <a:defRPr/>
            </a:pPr>
            <a:r>
              <a:rPr lang="en-US" dirty="0">
                <a:solidFill>
                  <a:schemeClr val="bg1">
                    <a:lumMod val="50000"/>
                  </a:schemeClr>
                </a:solidFill>
                <a:ea typeface="ＭＳ Ｐゴシック" charset="0"/>
              </a:rPr>
              <a:t>Better replacement/insertion policies</a:t>
            </a:r>
          </a:p>
          <a:p>
            <a:pPr lvl="1">
              <a:defRPr/>
            </a:pPr>
            <a:r>
              <a:rPr lang="en-US" dirty="0">
                <a:solidFill>
                  <a:schemeClr val="bg1">
                    <a:lumMod val="50000"/>
                  </a:schemeClr>
                </a:solidFill>
                <a:ea typeface="ＭＳ Ｐゴシック" charset="0"/>
              </a:rPr>
              <a:t>Software approaches</a:t>
            </a:r>
          </a:p>
          <a:p>
            <a:pPr lvl="1">
              <a:defRPr/>
            </a:pPr>
            <a:endParaRPr lang="en-US" sz="400" dirty="0">
              <a:ea typeface="ＭＳ Ｐゴシック" charset="0"/>
            </a:endParaRPr>
          </a:p>
          <a:p>
            <a:pPr>
              <a:defRPr/>
            </a:pPr>
            <a:r>
              <a:rPr lang="en-US" dirty="0"/>
              <a:t>Reducing miss latency/cost</a:t>
            </a:r>
          </a:p>
          <a:p>
            <a:pPr lvl="1">
              <a:defRPr/>
            </a:pPr>
            <a:r>
              <a:rPr lang="en-US" dirty="0">
                <a:solidFill>
                  <a:schemeClr val="bg1">
                    <a:lumMod val="50000"/>
                  </a:schemeClr>
                </a:solidFill>
                <a:ea typeface="ＭＳ Ｐゴシック" charset="0"/>
              </a:rPr>
              <a:t>Multi-level caches</a:t>
            </a:r>
          </a:p>
          <a:p>
            <a:pPr lvl="1">
              <a:defRPr/>
            </a:pPr>
            <a:r>
              <a:rPr lang="en-US" dirty="0">
                <a:solidFill>
                  <a:schemeClr val="bg1">
                    <a:lumMod val="50000"/>
                  </a:schemeClr>
                </a:solidFill>
                <a:ea typeface="ＭＳ Ｐゴシック" charset="0"/>
              </a:rPr>
              <a:t>Critical word first</a:t>
            </a:r>
          </a:p>
          <a:p>
            <a:pPr lvl="1">
              <a:defRPr/>
            </a:pPr>
            <a:r>
              <a:rPr lang="en-US" dirty="0" err="1">
                <a:solidFill>
                  <a:schemeClr val="bg1">
                    <a:lumMod val="50000"/>
                  </a:schemeClr>
                </a:solidFill>
                <a:ea typeface="ＭＳ Ｐゴシック" charset="0"/>
              </a:rPr>
              <a:t>Subblocking</a:t>
            </a:r>
            <a:r>
              <a:rPr lang="en-US" dirty="0">
                <a:solidFill>
                  <a:schemeClr val="bg1">
                    <a:lumMod val="50000"/>
                  </a:schemeClr>
                </a:solidFill>
                <a:ea typeface="ＭＳ Ｐゴシック" charset="0"/>
              </a:rPr>
              <a:t>/sectoring</a:t>
            </a:r>
          </a:p>
          <a:p>
            <a:pPr lvl="1">
              <a:defRPr/>
            </a:pPr>
            <a:r>
              <a:rPr lang="en-US" dirty="0">
                <a:solidFill>
                  <a:srgbClr val="0000FF"/>
                </a:solidFill>
                <a:ea typeface="ＭＳ Ｐゴシック" charset="0"/>
              </a:rPr>
              <a:t>Better replacement/insertion policies</a:t>
            </a:r>
          </a:p>
          <a:p>
            <a:pPr lvl="1">
              <a:defRPr/>
            </a:pPr>
            <a:r>
              <a:rPr lang="en-US" dirty="0">
                <a:solidFill>
                  <a:srgbClr val="0000FF"/>
                </a:solidFill>
                <a:ea typeface="ＭＳ Ｐゴシック" charset="0"/>
              </a:rPr>
              <a:t>Non-blocking caches (multiple cache misses in parallel)</a:t>
            </a:r>
          </a:p>
          <a:p>
            <a:pPr lvl="1">
              <a:defRPr/>
            </a:pPr>
            <a:r>
              <a:rPr lang="en-US" dirty="0">
                <a:solidFill>
                  <a:srgbClr val="0000FF"/>
                </a:solidFill>
                <a:ea typeface="ＭＳ Ｐゴシック" charset="0"/>
              </a:rPr>
              <a:t>Multiple accesses per cycle</a:t>
            </a:r>
          </a:p>
          <a:p>
            <a:pPr lvl="1">
              <a:defRPr/>
            </a:pPr>
            <a:r>
              <a:rPr lang="en-US" dirty="0">
                <a:solidFill>
                  <a:schemeClr val="bg1">
                    <a:lumMod val="50000"/>
                  </a:schemeClr>
                </a:solidFill>
                <a:ea typeface="ＭＳ Ｐゴシック" charset="0"/>
              </a:rPr>
              <a:t>Software approaches</a:t>
            </a:r>
          </a:p>
        </p:txBody>
      </p:sp>
      <p:sp>
        <p:nvSpPr>
          <p:cNvPr id="331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49B715AC-BB4E-C345-AA88-95F82BA3FC1E}"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28</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265018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1"/>
          <p:cNvSpPr>
            <a:spLocks noGrp="1"/>
          </p:cNvSpPr>
          <p:nvPr>
            <p:ph type="title"/>
          </p:nvPr>
        </p:nvSpPr>
        <p:spPr>
          <a:xfrm>
            <a:off x="457200" y="0"/>
            <a:ext cx="8229600" cy="1143000"/>
          </a:xfrm>
        </p:spPr>
        <p:txBody>
          <a:bodyPr/>
          <a:lstStyle/>
          <a:p>
            <a:r>
              <a:rPr lang="en-US" altLang="en-US" dirty="0">
                <a:ea typeface="ＭＳ Ｐゴシック" charset="-128"/>
              </a:rPr>
              <a:t>Miss Latency/Cost</a:t>
            </a:r>
          </a:p>
        </p:txBody>
      </p:sp>
      <p:sp>
        <p:nvSpPr>
          <p:cNvPr id="3" name="Content Placeholder 2"/>
          <p:cNvSpPr>
            <a:spLocks noGrp="1"/>
          </p:cNvSpPr>
          <p:nvPr>
            <p:ph idx="1"/>
          </p:nvPr>
        </p:nvSpPr>
        <p:spPr>
          <a:xfrm>
            <a:off x="228600" y="996950"/>
            <a:ext cx="8610600" cy="5194300"/>
          </a:xfrm>
        </p:spPr>
        <p:txBody>
          <a:bodyPr>
            <a:normAutofit lnSpcReduction="10000"/>
          </a:bodyPr>
          <a:lstStyle/>
          <a:p>
            <a:r>
              <a:rPr lang="en-US" altLang="en-US" dirty="0">
                <a:ea typeface="ＭＳ Ｐゴシック" charset="-128"/>
              </a:rPr>
              <a:t>What is miss latency or miss cost affected by?</a:t>
            </a:r>
          </a:p>
          <a:p>
            <a:pPr lvl="1"/>
            <a:r>
              <a:rPr lang="en-US" altLang="en-US" dirty="0">
                <a:solidFill>
                  <a:srgbClr val="FF0000"/>
                </a:solidFill>
                <a:ea typeface="ＭＳ Ｐゴシック" charset="-128"/>
              </a:rPr>
              <a:t>Where does the miss get serviced from?</a:t>
            </a:r>
          </a:p>
          <a:p>
            <a:pPr lvl="2"/>
            <a:r>
              <a:rPr lang="en-US" altLang="en-US" dirty="0">
                <a:ea typeface="ＭＳ Ｐゴシック" charset="-128"/>
              </a:rPr>
              <a:t>Local vs. remote memory</a:t>
            </a:r>
          </a:p>
          <a:p>
            <a:pPr lvl="2"/>
            <a:r>
              <a:rPr lang="en-US" altLang="en-US" dirty="0">
                <a:ea typeface="ＭＳ Ｐゴシック" charset="-128"/>
              </a:rPr>
              <a:t>What level of cache in the hierarchy?</a:t>
            </a:r>
          </a:p>
          <a:p>
            <a:pPr lvl="2"/>
            <a:r>
              <a:rPr lang="en-US" altLang="en-US" dirty="0">
                <a:ea typeface="ＭＳ Ｐゴシック" charset="-128"/>
              </a:rPr>
              <a:t>Row hit versus row miss in DRAM</a:t>
            </a:r>
          </a:p>
          <a:p>
            <a:pPr lvl="2"/>
            <a:r>
              <a:rPr lang="en-US" altLang="en-US" dirty="0">
                <a:ea typeface="ＭＳ Ｐゴシック" charset="-128"/>
              </a:rPr>
              <a:t>Queueing delays in the memory controller and the interconnect</a:t>
            </a:r>
          </a:p>
          <a:p>
            <a:pPr lvl="2"/>
            <a:r>
              <a:rPr lang="en-US" altLang="en-US" dirty="0">
                <a:ea typeface="ＭＳ Ｐゴシック" charset="-128"/>
              </a:rPr>
              <a:t>…</a:t>
            </a:r>
          </a:p>
          <a:p>
            <a:pPr lvl="1"/>
            <a:r>
              <a:rPr lang="en-US" altLang="en-US" dirty="0">
                <a:solidFill>
                  <a:srgbClr val="FF0000"/>
                </a:solidFill>
                <a:ea typeface="ＭＳ Ｐゴシック" charset="-128"/>
              </a:rPr>
              <a:t>How much does the miss stall the processor?</a:t>
            </a:r>
          </a:p>
          <a:p>
            <a:pPr lvl="2"/>
            <a:r>
              <a:rPr lang="en-US" altLang="en-US" dirty="0">
                <a:ea typeface="ＭＳ Ｐゴシック" charset="-128"/>
              </a:rPr>
              <a:t>Is it overlapped with other latencies?</a:t>
            </a:r>
          </a:p>
          <a:p>
            <a:pPr lvl="2"/>
            <a:r>
              <a:rPr lang="en-US" altLang="en-US" dirty="0">
                <a:ea typeface="ＭＳ Ｐゴシック" charset="-128"/>
              </a:rPr>
              <a:t>Is the data immediately needed?</a:t>
            </a:r>
          </a:p>
          <a:p>
            <a:pPr lvl="2"/>
            <a:r>
              <a:rPr lang="en-US" altLang="en-US" dirty="0">
                <a:ea typeface="ＭＳ Ｐゴシック" charset="-128"/>
              </a:rPr>
              <a:t>…</a:t>
            </a:r>
          </a:p>
        </p:txBody>
      </p:sp>
      <p:sp>
        <p:nvSpPr>
          <p:cNvPr id="332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7A5A72AD-627A-6B46-ACEB-072D8FD059E8}"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29</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08225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a:xfrm>
            <a:off x="457200" y="0"/>
            <a:ext cx="8229600" cy="1143000"/>
          </a:xfrm>
        </p:spPr>
        <p:txBody>
          <a:bodyPr/>
          <a:lstStyle/>
          <a:p>
            <a:r>
              <a:rPr lang="en-US" altLang="en-US" dirty="0">
                <a:ea typeface="ＭＳ Ｐゴシック" charset="-128"/>
              </a:rPr>
              <a:t>Handling Writes (I)</a:t>
            </a:r>
          </a:p>
        </p:txBody>
      </p:sp>
      <p:sp>
        <p:nvSpPr>
          <p:cNvPr id="3" name="Content Placeholder 2"/>
          <p:cNvSpPr>
            <a:spLocks noGrp="1"/>
          </p:cNvSpPr>
          <p:nvPr>
            <p:ph idx="1"/>
          </p:nvPr>
        </p:nvSpPr>
        <p:spPr>
          <a:xfrm>
            <a:off x="223157" y="1143000"/>
            <a:ext cx="8915400" cy="5194300"/>
          </a:xfrm>
        </p:spPr>
        <p:txBody>
          <a:bodyPr>
            <a:normAutofit fontScale="92500" lnSpcReduction="20000"/>
          </a:bodyPr>
          <a:lstStyle/>
          <a:p>
            <a:pPr marL="342900" lvl="1" indent="-342900">
              <a:buClr>
                <a:schemeClr val="accent1"/>
              </a:buClr>
              <a:buSzPct val="65000"/>
              <a:buFont typeface="Wingdings" charset="2"/>
              <a:buChar char="n"/>
            </a:pPr>
            <a:r>
              <a:rPr lang="en-US" altLang="en-US" dirty="0">
                <a:solidFill>
                  <a:srgbClr val="0033CC"/>
                </a:solidFill>
                <a:ea typeface="ＭＳ Ｐゴシック" charset="-128"/>
              </a:rPr>
              <a:t>When do we write the modified data in a cache to the next level?</a:t>
            </a:r>
          </a:p>
          <a:p>
            <a:pPr marL="695325" lvl="2" indent="-342900"/>
            <a:r>
              <a:rPr lang="en-US" altLang="en-US" dirty="0">
                <a:solidFill>
                  <a:srgbClr val="0033CC"/>
                </a:solidFill>
                <a:ea typeface="ＭＳ Ｐゴシック" charset="-128"/>
              </a:rPr>
              <a:t>Write through</a:t>
            </a:r>
            <a:r>
              <a:rPr lang="en-US" altLang="en-US" dirty="0">
                <a:ea typeface="ＭＳ Ｐゴシック" charset="-128"/>
              </a:rPr>
              <a:t>: At the time the write happens</a:t>
            </a:r>
          </a:p>
          <a:p>
            <a:pPr marL="695325" lvl="2" indent="-342900"/>
            <a:r>
              <a:rPr lang="en-US" altLang="en-US" dirty="0">
                <a:solidFill>
                  <a:srgbClr val="0033CC"/>
                </a:solidFill>
                <a:ea typeface="ＭＳ Ｐゴシック" charset="-128"/>
              </a:rPr>
              <a:t>Write back</a:t>
            </a:r>
            <a:r>
              <a:rPr lang="en-US" altLang="en-US" dirty="0">
                <a:ea typeface="ＭＳ Ｐゴシック" charset="-128"/>
              </a:rPr>
              <a:t>: When the block is evicted</a:t>
            </a:r>
          </a:p>
          <a:p>
            <a:pPr marL="342900" lvl="1" indent="-342900"/>
            <a:endParaRPr lang="en-US" altLang="en-US" dirty="0">
              <a:ea typeface="ＭＳ Ｐゴシック" charset="-128"/>
            </a:endParaRPr>
          </a:p>
          <a:p>
            <a:pPr marL="342900" lvl="1" indent="-342900"/>
            <a:r>
              <a:rPr lang="en-US" altLang="en-US" dirty="0">
                <a:ea typeface="ＭＳ Ｐゴシック" charset="-128"/>
              </a:rPr>
              <a:t>Write-back</a:t>
            </a:r>
          </a:p>
          <a:p>
            <a:pPr marL="695325" lvl="2" indent="-342900">
              <a:buFont typeface="Wingdings" charset="2"/>
              <a:buNone/>
            </a:pPr>
            <a:r>
              <a:rPr lang="en-US" altLang="en-US" dirty="0">
                <a:ea typeface="ＭＳ Ｐゴシック" charset="-128"/>
              </a:rPr>
              <a:t>+ Can combine multiple writes to the same block before eviction</a:t>
            </a:r>
          </a:p>
          <a:p>
            <a:pPr marL="1012825" lvl="3" indent="-342900"/>
            <a:r>
              <a:rPr lang="en-US" altLang="en-US" dirty="0">
                <a:ea typeface="ＭＳ Ｐゴシック" charset="-128"/>
              </a:rPr>
              <a:t>Potentially saves bandwidth between cache levels + saves energy</a:t>
            </a:r>
          </a:p>
          <a:p>
            <a:pPr marL="342900" lvl="1" indent="-342900">
              <a:buFont typeface="Wingdings" charset="2"/>
              <a:buNone/>
            </a:pPr>
            <a:r>
              <a:rPr lang="en-US" altLang="en-US" sz="2000" dirty="0">
                <a:ea typeface="ＭＳ Ｐゴシック" charset="-128"/>
              </a:rPr>
              <a:t>    -- Need a bit in the tag store indicating the block is </a:t>
            </a:r>
            <a:r>
              <a:rPr lang="ja-JP" altLang="en-US" sz="2000" dirty="0">
                <a:ea typeface="ＭＳ Ｐゴシック" charset="-128"/>
              </a:rPr>
              <a:t>“</a:t>
            </a:r>
            <a:r>
              <a:rPr lang="en-US" altLang="ja-JP" sz="2000" dirty="0">
                <a:ea typeface="ＭＳ Ｐゴシック" charset="-128"/>
              </a:rPr>
              <a:t>dirty/modified</a:t>
            </a:r>
            <a:r>
              <a:rPr lang="ja-JP" altLang="en-US" sz="2000" dirty="0">
                <a:ea typeface="ＭＳ Ｐゴシック" charset="-128"/>
              </a:rPr>
              <a:t>”</a:t>
            </a:r>
            <a:endParaRPr lang="en-US" altLang="ja-JP" sz="2000" dirty="0">
              <a:ea typeface="ＭＳ Ｐゴシック" charset="-128"/>
            </a:endParaRPr>
          </a:p>
          <a:p>
            <a:pPr marL="342900" lvl="1" indent="-342900"/>
            <a:endParaRPr lang="en-US" altLang="en-US" dirty="0">
              <a:ea typeface="ＭＳ Ｐゴシック" charset="-128"/>
            </a:endParaRPr>
          </a:p>
          <a:p>
            <a:pPr marL="342900" lvl="1" indent="-342900"/>
            <a:r>
              <a:rPr lang="en-US" altLang="en-US" dirty="0">
                <a:ea typeface="ＭＳ Ｐゴシック" charset="-128"/>
              </a:rPr>
              <a:t>Write-through</a:t>
            </a:r>
          </a:p>
          <a:p>
            <a:pPr marL="695325" lvl="2" indent="-342900">
              <a:buFont typeface="Wingdings" charset="2"/>
              <a:buNone/>
            </a:pPr>
            <a:r>
              <a:rPr lang="en-US" altLang="en-US" dirty="0">
                <a:ea typeface="ＭＳ Ｐゴシック" charset="-128"/>
              </a:rPr>
              <a:t>+ Simpler</a:t>
            </a:r>
          </a:p>
          <a:p>
            <a:pPr marL="695325" lvl="2" indent="-342900">
              <a:buFont typeface="Wingdings" charset="2"/>
              <a:buNone/>
            </a:pPr>
            <a:r>
              <a:rPr lang="en-US" altLang="en-US" dirty="0">
                <a:ea typeface="ＭＳ Ｐゴシック" charset="-128"/>
              </a:rPr>
              <a:t>+ All levels are up to date. </a:t>
            </a:r>
            <a:r>
              <a:rPr lang="en-US" altLang="en-US" dirty="0">
                <a:solidFill>
                  <a:srgbClr val="0033CC"/>
                </a:solidFill>
                <a:ea typeface="ＭＳ Ｐゴシック" charset="-128"/>
              </a:rPr>
              <a:t>Consistency</a:t>
            </a:r>
            <a:r>
              <a:rPr lang="en-US" altLang="en-US" dirty="0">
                <a:ea typeface="ＭＳ Ｐゴシック" charset="-128"/>
              </a:rPr>
              <a:t>: Simpler cache coherence because no need to check close-to-processor caches’ tag stores for presence</a:t>
            </a:r>
          </a:p>
          <a:p>
            <a:pPr marL="695325" lvl="2" indent="-342900">
              <a:buFont typeface="Wingdings" charset="2"/>
              <a:buNone/>
            </a:pPr>
            <a:r>
              <a:rPr lang="en-US" altLang="en-US" dirty="0">
                <a:ea typeface="ＭＳ Ｐゴシック" charset="-128"/>
              </a:rPr>
              <a:t>-- More bandwidth intensive; no combining of writes</a:t>
            </a: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A7D73CDD-AE9E-E248-A047-2770A2A836A6}"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706893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p:nvPr>
        </p:nvSpPr>
        <p:spPr/>
        <p:txBody>
          <a:bodyPr/>
          <a:lstStyle/>
          <a:p>
            <a:r>
              <a:rPr lang="en-US" altLang="en-US">
                <a:ea typeface="ＭＳ Ｐゴシック" charset="-128"/>
              </a:rPr>
              <a:t>Memory Level Parallelism (MLP) </a:t>
            </a:r>
          </a:p>
        </p:txBody>
      </p:sp>
      <p:sp>
        <p:nvSpPr>
          <p:cNvPr id="91139" name="Rectangle 3"/>
          <p:cNvSpPr>
            <a:spLocks noGrp="1" noChangeArrowheads="1"/>
          </p:cNvSpPr>
          <p:nvPr>
            <p:ph type="body" idx="1"/>
          </p:nvPr>
        </p:nvSpPr>
        <p:spPr>
          <a:xfrm>
            <a:off x="457200" y="3492500"/>
            <a:ext cx="8382000" cy="2667000"/>
          </a:xfrm>
        </p:spPr>
        <p:txBody>
          <a:bodyPr>
            <a:normAutofit fontScale="85000" lnSpcReduction="10000"/>
          </a:bodyPr>
          <a:lstStyle/>
          <a:p>
            <a:pPr>
              <a:buFont typeface="Wingdings" charset="2"/>
              <a:buChar char="q"/>
            </a:pPr>
            <a:r>
              <a:rPr lang="en-US" altLang="en-US">
                <a:ea typeface="ＭＳ Ｐゴシック" charset="-128"/>
              </a:rPr>
              <a:t>Memory Level Parallelism (MLP) means generating and servicing multiple memory accesses in parallel </a:t>
            </a:r>
            <a:r>
              <a:rPr lang="en-US" altLang="en-US" sz="1800">
                <a:ea typeface="ＭＳ Ｐゴシック" charset="-128"/>
              </a:rPr>
              <a:t>[Glew</a:t>
            </a:r>
            <a:r>
              <a:rPr lang="ja-JP" altLang="en-US" sz="1800">
                <a:ea typeface="ＭＳ Ｐゴシック" charset="-128"/>
              </a:rPr>
              <a:t>’</a:t>
            </a:r>
            <a:r>
              <a:rPr lang="en-US" altLang="ja-JP" sz="1800">
                <a:ea typeface="ＭＳ Ｐゴシック" charset="-128"/>
              </a:rPr>
              <a:t>98]</a:t>
            </a:r>
            <a:endParaRPr lang="en-US" altLang="ja-JP">
              <a:ea typeface="ＭＳ Ｐゴシック" charset="-128"/>
            </a:endParaRPr>
          </a:p>
          <a:p>
            <a:pPr>
              <a:buFont typeface="Wingdings" charset="2"/>
              <a:buNone/>
            </a:pPr>
            <a:endParaRPr lang="en-US" altLang="en-US" sz="800">
              <a:ea typeface="ＭＳ Ｐゴシック" charset="-128"/>
            </a:endParaRPr>
          </a:p>
          <a:p>
            <a:pPr>
              <a:buFont typeface="Wingdings" charset="2"/>
              <a:buChar char="q"/>
            </a:pPr>
            <a:r>
              <a:rPr lang="en-US" altLang="en-US">
                <a:ea typeface="ＭＳ Ｐゴシック" charset="-128"/>
              </a:rPr>
              <a:t>Several techniques to improve MLP </a:t>
            </a:r>
            <a:r>
              <a:rPr lang="en-US" altLang="en-US" sz="1800">
                <a:ea typeface="ＭＳ Ｐゴシック" charset="-128"/>
              </a:rPr>
              <a:t>(e.g., out-of-order execution)</a:t>
            </a:r>
          </a:p>
          <a:p>
            <a:pPr>
              <a:buFont typeface="Wingdings" charset="2"/>
              <a:buChar char="q"/>
            </a:pPr>
            <a:endParaRPr lang="en-US" altLang="en-US" sz="800">
              <a:ea typeface="ＭＳ Ｐゴシック" charset="-128"/>
            </a:endParaRPr>
          </a:p>
          <a:p>
            <a:pPr>
              <a:buFont typeface="Wingdings" charset="2"/>
              <a:buChar char="q"/>
            </a:pPr>
            <a:r>
              <a:rPr lang="en-US" altLang="en-US">
                <a:ea typeface="ＭＳ Ｐゴシック" charset="-128"/>
              </a:rPr>
              <a:t>MLP varies. Some misses are isolated and some parallel </a:t>
            </a:r>
          </a:p>
          <a:p>
            <a:pPr>
              <a:buFont typeface="Wingdings" charset="2"/>
              <a:buChar char="q"/>
            </a:pPr>
            <a:endParaRPr lang="en-US" altLang="en-US" sz="800">
              <a:ea typeface="ＭＳ Ｐゴシック" charset="-128"/>
            </a:endParaRPr>
          </a:p>
          <a:p>
            <a:pPr algn="ctr">
              <a:buFont typeface="Wingdings" charset="2"/>
              <a:buNone/>
            </a:pPr>
            <a:r>
              <a:rPr lang="en-US" altLang="en-US">
                <a:ea typeface="ＭＳ Ｐゴシック" charset="-128"/>
              </a:rPr>
              <a:t>	How does this affect cache replacement?</a:t>
            </a:r>
          </a:p>
        </p:txBody>
      </p:sp>
      <p:sp>
        <p:nvSpPr>
          <p:cNvPr id="333827" name="Rectangle 18"/>
          <p:cNvSpPr>
            <a:spLocks noChangeArrowheads="1"/>
          </p:cNvSpPr>
          <p:nvPr/>
        </p:nvSpPr>
        <p:spPr bwMode="auto">
          <a:xfrm>
            <a:off x="762000" y="1450975"/>
            <a:ext cx="7543800" cy="1676400"/>
          </a:xfrm>
          <a:prstGeom prst="rect">
            <a:avLst/>
          </a:prstGeom>
          <a:solidFill>
            <a:srgbClr val="EAEAEA"/>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28" name="Rectangle 4"/>
          <p:cNvSpPr>
            <a:spLocks noChangeArrowheads="1"/>
          </p:cNvSpPr>
          <p:nvPr/>
        </p:nvSpPr>
        <p:spPr bwMode="auto">
          <a:xfrm>
            <a:off x="1905000" y="2136775"/>
            <a:ext cx="2209800" cy="228600"/>
          </a:xfrm>
          <a:prstGeom prst="rect">
            <a:avLst/>
          </a:prstGeom>
          <a:solidFill>
            <a:srgbClr val="FF9933"/>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29" name="Rectangle 5"/>
          <p:cNvSpPr>
            <a:spLocks noChangeArrowheads="1"/>
          </p:cNvSpPr>
          <p:nvPr/>
        </p:nvSpPr>
        <p:spPr bwMode="auto">
          <a:xfrm>
            <a:off x="4876800" y="1984375"/>
            <a:ext cx="2209800" cy="228600"/>
          </a:xfrm>
          <a:prstGeom prst="rect">
            <a:avLst/>
          </a:prstGeom>
          <a:solidFill>
            <a:srgbClr val="FF9933"/>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30" name="Rectangle 7"/>
          <p:cNvSpPr>
            <a:spLocks noChangeArrowheads="1"/>
          </p:cNvSpPr>
          <p:nvPr/>
        </p:nvSpPr>
        <p:spPr bwMode="auto">
          <a:xfrm>
            <a:off x="4648200" y="2365375"/>
            <a:ext cx="2209800" cy="228600"/>
          </a:xfrm>
          <a:prstGeom prst="rect">
            <a:avLst/>
          </a:prstGeom>
          <a:solidFill>
            <a:srgbClr val="FF9933"/>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3831" name="Line 8"/>
          <p:cNvSpPr>
            <a:spLocks noChangeShapeType="1"/>
          </p:cNvSpPr>
          <p:nvPr/>
        </p:nvSpPr>
        <p:spPr bwMode="auto">
          <a:xfrm>
            <a:off x="1870075" y="2898775"/>
            <a:ext cx="541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832" name="Text Box 9"/>
          <p:cNvSpPr txBox="1">
            <a:spLocks noChangeArrowheads="1"/>
          </p:cNvSpPr>
          <p:nvPr/>
        </p:nvSpPr>
        <p:spPr bwMode="auto">
          <a:xfrm>
            <a:off x="7261225" y="26257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time</a:t>
            </a:r>
          </a:p>
        </p:txBody>
      </p:sp>
      <p:sp>
        <p:nvSpPr>
          <p:cNvPr id="333833" name="Text Box 10"/>
          <p:cNvSpPr txBox="1">
            <a:spLocks noChangeArrowheads="1"/>
          </p:cNvSpPr>
          <p:nvPr/>
        </p:nvSpPr>
        <p:spPr bwMode="auto">
          <a:xfrm>
            <a:off x="1600200" y="2060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A</a:t>
            </a:r>
          </a:p>
        </p:txBody>
      </p:sp>
      <p:sp>
        <p:nvSpPr>
          <p:cNvPr id="333834" name="Text Box 11"/>
          <p:cNvSpPr txBox="1">
            <a:spLocks noChangeArrowheads="1"/>
          </p:cNvSpPr>
          <p:nvPr/>
        </p:nvSpPr>
        <p:spPr bwMode="auto">
          <a:xfrm>
            <a:off x="4575175" y="18954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B</a:t>
            </a:r>
          </a:p>
        </p:txBody>
      </p:sp>
      <p:sp>
        <p:nvSpPr>
          <p:cNvPr id="333835" name="Text Box 12"/>
          <p:cNvSpPr txBox="1">
            <a:spLocks noChangeArrowheads="1"/>
          </p:cNvSpPr>
          <p:nvPr/>
        </p:nvSpPr>
        <p:spPr bwMode="auto">
          <a:xfrm>
            <a:off x="4330700" y="2286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charset="0"/>
                <a:ea typeface="ＭＳ Ｐゴシック" charset="-128"/>
                <a:cs typeface="+mn-cs"/>
              </a:rPr>
              <a:t>C</a:t>
            </a:r>
          </a:p>
        </p:txBody>
      </p:sp>
      <p:sp>
        <p:nvSpPr>
          <p:cNvPr id="333836" name="Line 13"/>
          <p:cNvSpPr>
            <a:spLocks noChangeShapeType="1"/>
          </p:cNvSpPr>
          <p:nvPr/>
        </p:nvSpPr>
        <p:spPr bwMode="auto">
          <a:xfrm>
            <a:off x="2362200" y="1908175"/>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837" name="Text Box 14"/>
          <p:cNvSpPr txBox="1">
            <a:spLocks noChangeArrowheads="1"/>
          </p:cNvSpPr>
          <p:nvPr/>
        </p:nvSpPr>
        <p:spPr bwMode="auto">
          <a:xfrm>
            <a:off x="14478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isolated miss</a:t>
            </a:r>
          </a:p>
        </p:txBody>
      </p:sp>
      <p:sp>
        <p:nvSpPr>
          <p:cNvPr id="333838" name="Text Box 15"/>
          <p:cNvSpPr txBox="1">
            <a:spLocks noChangeArrowheads="1"/>
          </p:cNvSpPr>
          <p:nvPr/>
        </p:nvSpPr>
        <p:spPr bwMode="auto">
          <a:xfrm>
            <a:off x="6216650" y="14509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parallel miss</a:t>
            </a:r>
          </a:p>
        </p:txBody>
      </p:sp>
      <p:sp>
        <p:nvSpPr>
          <p:cNvPr id="333839" name="Line 16"/>
          <p:cNvSpPr>
            <a:spLocks noChangeShapeType="1"/>
          </p:cNvSpPr>
          <p:nvPr/>
        </p:nvSpPr>
        <p:spPr bwMode="auto">
          <a:xfrm flipH="1">
            <a:off x="5943600" y="175577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840" name="Line 17"/>
          <p:cNvSpPr>
            <a:spLocks noChangeShapeType="1"/>
          </p:cNvSpPr>
          <p:nvPr/>
        </p:nvSpPr>
        <p:spPr bwMode="auto">
          <a:xfrm flipH="1">
            <a:off x="6096000" y="1755775"/>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83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a:xfrm>
            <a:off x="228600" y="111579"/>
            <a:ext cx="8686800" cy="1143000"/>
          </a:xfrm>
        </p:spPr>
        <p:txBody>
          <a:bodyPr>
            <a:normAutofit fontScale="90000"/>
          </a:bodyPr>
          <a:lstStyle/>
          <a:p>
            <a:r>
              <a:rPr lang="en-US" altLang="en-US" dirty="0">
                <a:ea typeface="ＭＳ Ｐゴシック" charset="-128"/>
              </a:rPr>
              <a:t>Traditional Cache Replacement Policies</a:t>
            </a:r>
          </a:p>
        </p:txBody>
      </p:sp>
      <p:sp>
        <p:nvSpPr>
          <p:cNvPr id="93186" name="Content Placeholder 2"/>
          <p:cNvSpPr>
            <a:spLocks noGrp="1"/>
          </p:cNvSpPr>
          <p:nvPr>
            <p:ph idx="1"/>
          </p:nvPr>
        </p:nvSpPr>
        <p:spPr>
          <a:xfrm>
            <a:off x="228600" y="1219200"/>
            <a:ext cx="8610600" cy="4972050"/>
          </a:xfrm>
        </p:spPr>
        <p:txBody>
          <a:bodyPr>
            <a:normAutofit fontScale="85000" lnSpcReduction="10000"/>
          </a:bodyPr>
          <a:lstStyle/>
          <a:p>
            <a:pPr defTabSz="912813">
              <a:lnSpc>
                <a:spcPct val="87000"/>
              </a:lnSpc>
              <a:buFont typeface="Wingdings" charset="2"/>
              <a:buChar char="q"/>
            </a:pPr>
            <a:r>
              <a:rPr lang="en-US" altLang="en-US">
                <a:ea typeface="ＭＳ Ｐゴシック" charset="-128"/>
              </a:rPr>
              <a:t>Traditional cache replacement policies try to reduce miss count</a:t>
            </a:r>
          </a:p>
          <a:p>
            <a:pPr defTabSz="912813">
              <a:lnSpc>
                <a:spcPct val="87000"/>
              </a:lnSpc>
              <a:buFont typeface="Wingdings" charset="2"/>
              <a:buNone/>
            </a:pPr>
            <a:endParaRPr lang="en-US" altLang="en-US">
              <a:ea typeface="ＭＳ Ｐゴシック" charset="-128"/>
            </a:endParaRPr>
          </a:p>
          <a:p>
            <a:pPr defTabSz="912813">
              <a:buFont typeface="Wingdings" charset="2"/>
              <a:buChar char="q"/>
            </a:pPr>
            <a:r>
              <a:rPr lang="en-US" altLang="en-US">
                <a:solidFill>
                  <a:srgbClr val="FF0000"/>
                </a:solidFill>
                <a:ea typeface="ＭＳ Ｐゴシック" charset="-128"/>
              </a:rPr>
              <a:t>Implicit assumption</a:t>
            </a:r>
            <a:r>
              <a:rPr lang="en-US" altLang="en-US">
                <a:ea typeface="ＭＳ Ｐゴシック" charset="-128"/>
              </a:rPr>
              <a:t>: Reducing miss count reduces memory-related stall time </a:t>
            </a:r>
          </a:p>
          <a:p>
            <a:pPr defTabSz="912813">
              <a:buFont typeface="Wingdings" charset="2"/>
              <a:buChar char="q"/>
            </a:pPr>
            <a:endParaRPr lang="en-US" altLang="en-US">
              <a:ea typeface="ＭＳ Ｐゴシック" charset="-128"/>
            </a:endParaRPr>
          </a:p>
          <a:p>
            <a:pPr defTabSz="912813">
              <a:buFont typeface="Wingdings" charset="2"/>
              <a:buChar char="q"/>
            </a:pPr>
            <a:r>
              <a:rPr lang="en-US" altLang="en-US">
                <a:ea typeface="ＭＳ Ｐゴシック" charset="-128"/>
              </a:rPr>
              <a:t>Misses with varying cost/MLP </a:t>
            </a:r>
            <a:r>
              <a:rPr lang="en-US" altLang="en-US">
                <a:solidFill>
                  <a:srgbClr val="FF0000"/>
                </a:solidFill>
                <a:ea typeface="ＭＳ Ｐゴシック" charset="-128"/>
              </a:rPr>
              <a:t>breaks</a:t>
            </a:r>
            <a:r>
              <a:rPr lang="en-US" altLang="en-US">
                <a:ea typeface="ＭＳ Ｐゴシック" charset="-128"/>
              </a:rPr>
              <a:t> this assumption!</a:t>
            </a:r>
          </a:p>
          <a:p>
            <a:pPr defTabSz="912813">
              <a:buFont typeface="Wingdings" charset="2"/>
              <a:buNone/>
            </a:pPr>
            <a:endParaRPr lang="en-US" altLang="en-US">
              <a:ea typeface="ＭＳ Ｐゴシック" charset="-128"/>
            </a:endParaRPr>
          </a:p>
          <a:p>
            <a:pPr defTabSz="912813">
              <a:buFont typeface="Wingdings" charset="2"/>
              <a:buChar char="q"/>
            </a:pPr>
            <a:r>
              <a:rPr lang="en-US" altLang="en-US">
                <a:solidFill>
                  <a:srgbClr val="0432FF"/>
                </a:solidFill>
                <a:ea typeface="ＭＳ Ｐゴシック" charset="-128"/>
              </a:rPr>
              <a:t>Eliminating an isolated miss helps performance more than eliminating a parallel miss</a:t>
            </a:r>
          </a:p>
          <a:p>
            <a:pPr defTabSz="912813">
              <a:buFont typeface="Wingdings" charset="2"/>
              <a:buChar char="q"/>
            </a:pPr>
            <a:r>
              <a:rPr lang="en-US" altLang="en-US">
                <a:solidFill>
                  <a:srgbClr val="0432FF"/>
                </a:solidFill>
                <a:ea typeface="ＭＳ Ｐゴシック" charset="-128"/>
              </a:rPr>
              <a:t>Eliminating a higher-latency miss could help performance more than eliminating a lower-latency miss</a:t>
            </a:r>
          </a:p>
          <a:p>
            <a:pPr defTabSz="912813"/>
            <a:endParaRPr lang="en-US" altLang="en-US">
              <a:ea typeface="ＭＳ Ｐゴシック" charset="-128"/>
            </a:endParaRPr>
          </a:p>
        </p:txBody>
      </p:sp>
      <p:sp>
        <p:nvSpPr>
          <p:cNvPr id="335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1A16F3D-B03E-994B-A7F7-7C89D5B4046F}"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31</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97664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 Box 26"/>
          <p:cNvSpPr txBox="1">
            <a:spLocks noChangeArrowheads="1"/>
          </p:cNvSpPr>
          <p:nvPr/>
        </p:nvSpPr>
        <p:spPr bwMode="auto">
          <a:xfrm>
            <a:off x="533400" y="3048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Misses to blocks P1, P2, P3, P4 can be parallel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Misses to blocks S1, S2, and S3 are isolated</a:t>
            </a:r>
          </a:p>
        </p:txBody>
      </p:sp>
      <p:sp>
        <p:nvSpPr>
          <p:cNvPr id="2575387" name="Text Box 27"/>
          <p:cNvSpPr txBox="1">
            <a:spLocks noChangeArrowheads="1"/>
          </p:cNvSpPr>
          <p:nvPr/>
        </p:nvSpPr>
        <p:spPr bwMode="auto">
          <a:xfrm>
            <a:off x="533400" y="4114800"/>
            <a:ext cx="822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914400" indent="-45720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Two replacement algorithms:</a:t>
            </a:r>
          </a:p>
          <a:p>
            <a:pPr marL="914400" marR="0" lvl="1" indent="-4572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Minimizes miss count (Belady</a:t>
            </a:r>
            <a:r>
              <a:rPr kumimoji="0" lang="ja-JP"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a:t>
            </a:r>
            <a:r>
              <a:rPr kumimoji="0" lang="en-US" altLang="ja-JP" sz="1800" b="0" i="0" u="none" strike="noStrike" kern="1200" cap="none" spc="0" normalizeH="0" baseline="0" noProof="0">
                <a:ln>
                  <a:noFill/>
                </a:ln>
                <a:solidFill>
                  <a:srgbClr val="000000"/>
                </a:solidFill>
                <a:effectLst/>
                <a:uLnTx/>
                <a:uFillTx/>
                <a:latin typeface="Tahoma" charset="0"/>
                <a:ea typeface="ＭＳ Ｐゴシック" charset="-128"/>
                <a:cs typeface="+mn-cs"/>
              </a:rPr>
              <a:t>s OPT)</a:t>
            </a:r>
          </a:p>
          <a:p>
            <a:pPr marL="914400" marR="0" lvl="1" indent="-45720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rPr>
              <a:t>Reduces isolated miss (MLP-Aware)</a:t>
            </a:r>
          </a:p>
          <a:p>
            <a:pPr marL="457200" marR="0" lvl="0" indent="-45720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endParaRPr>
          </a:p>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For a fully associative cache containing 4 blocks</a:t>
            </a:r>
            <a:endParaRPr kumimoji="0" lang="en-US" altLang="en-US" sz="18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336899" name="Group 44"/>
          <p:cNvGrpSpPr>
            <a:grpSpLocks/>
          </p:cNvGrpSpPr>
          <p:nvPr/>
        </p:nvGrpSpPr>
        <p:grpSpPr bwMode="auto">
          <a:xfrm>
            <a:off x="457200" y="1600200"/>
            <a:ext cx="7772400" cy="1155700"/>
            <a:chOff x="288" y="1000"/>
            <a:chExt cx="4896" cy="728"/>
          </a:xfrm>
        </p:grpSpPr>
        <p:sp>
          <p:nvSpPr>
            <p:cNvPr id="336901" name="Oval 6"/>
            <p:cNvSpPr>
              <a:spLocks noChangeArrowheads="1"/>
            </p:cNvSpPr>
            <p:nvPr/>
          </p:nvSpPr>
          <p:spPr bwMode="auto">
            <a:xfrm>
              <a:off x="3312" y="1392"/>
              <a:ext cx="298" cy="30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S1</a:t>
              </a:r>
            </a:p>
          </p:txBody>
        </p:sp>
        <p:sp>
          <p:nvSpPr>
            <p:cNvPr id="336902" name="AutoShape 29"/>
            <p:cNvSpPr>
              <a:spLocks noChangeArrowheads="1"/>
            </p:cNvSpPr>
            <p:nvPr/>
          </p:nvSpPr>
          <p:spPr bwMode="auto">
            <a:xfrm>
              <a:off x="720" y="1384"/>
              <a:ext cx="912" cy="336"/>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P3 P2 P1</a:t>
              </a:r>
            </a:p>
          </p:txBody>
        </p:sp>
        <p:sp>
          <p:nvSpPr>
            <p:cNvPr id="336903" name="AutoShape 30"/>
            <p:cNvSpPr>
              <a:spLocks noChangeArrowheads="1"/>
            </p:cNvSpPr>
            <p:nvPr/>
          </p:nvSpPr>
          <p:spPr bwMode="auto">
            <a:xfrm>
              <a:off x="2016" y="1392"/>
              <a:ext cx="912" cy="336"/>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P2 P3 P4</a:t>
              </a:r>
            </a:p>
          </p:txBody>
        </p:sp>
        <p:sp>
          <p:nvSpPr>
            <p:cNvPr id="336904" name="Line 31"/>
            <p:cNvSpPr>
              <a:spLocks noChangeShapeType="1"/>
            </p:cNvSpPr>
            <p:nvPr/>
          </p:nvSpPr>
          <p:spPr bwMode="auto">
            <a:xfrm>
              <a:off x="163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5" name="Line 32"/>
            <p:cNvSpPr>
              <a:spLocks noChangeShapeType="1"/>
            </p:cNvSpPr>
            <p:nvPr/>
          </p:nvSpPr>
          <p:spPr bwMode="auto">
            <a:xfrm>
              <a:off x="2936"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6" name="Line 33"/>
            <p:cNvSpPr>
              <a:spLocks noChangeShapeType="1"/>
            </p:cNvSpPr>
            <p:nvPr/>
          </p:nvSpPr>
          <p:spPr bwMode="auto">
            <a:xfrm>
              <a:off x="3600"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7" name="Line 34"/>
            <p:cNvSpPr>
              <a:spLocks noChangeShapeType="1"/>
            </p:cNvSpPr>
            <p:nvPr/>
          </p:nvSpPr>
          <p:spPr bwMode="auto">
            <a:xfrm>
              <a:off x="427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8" name="Line 36"/>
            <p:cNvSpPr>
              <a:spLocks noChangeShapeType="1"/>
            </p:cNvSpPr>
            <p:nvPr/>
          </p:nvSpPr>
          <p:spPr bwMode="auto">
            <a:xfrm rot="10800000" flipV="1">
              <a:off x="464" y="1016"/>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09" name="Line 37"/>
            <p:cNvSpPr>
              <a:spLocks noChangeShapeType="1"/>
            </p:cNvSpPr>
            <p:nvPr/>
          </p:nvSpPr>
          <p:spPr bwMode="auto">
            <a:xfrm>
              <a:off x="4944" y="1536"/>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0" name="Line 38"/>
            <p:cNvSpPr>
              <a:spLocks noChangeShapeType="1"/>
            </p:cNvSpPr>
            <p:nvPr/>
          </p:nvSpPr>
          <p:spPr bwMode="auto">
            <a:xfrm>
              <a:off x="288" y="1536"/>
              <a:ext cx="4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1" name="Line 39"/>
            <p:cNvSpPr>
              <a:spLocks noChangeShapeType="1"/>
            </p:cNvSpPr>
            <p:nvPr/>
          </p:nvSpPr>
          <p:spPr bwMode="auto">
            <a:xfrm flipH="1">
              <a:off x="472" y="1008"/>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2" name="Line 40"/>
            <p:cNvSpPr>
              <a:spLocks noChangeShapeType="1"/>
            </p:cNvSpPr>
            <p:nvPr/>
          </p:nvSpPr>
          <p:spPr bwMode="auto">
            <a:xfrm flipV="1">
              <a:off x="5168" y="1000"/>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913" name="Oval 42"/>
            <p:cNvSpPr>
              <a:spLocks noChangeArrowheads="1"/>
            </p:cNvSpPr>
            <p:nvPr/>
          </p:nvSpPr>
          <p:spPr bwMode="auto">
            <a:xfrm>
              <a:off x="3976" y="1384"/>
              <a:ext cx="298" cy="30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S2</a:t>
              </a:r>
            </a:p>
          </p:txBody>
        </p:sp>
        <p:sp>
          <p:nvSpPr>
            <p:cNvPr id="336914" name="Oval 43"/>
            <p:cNvSpPr>
              <a:spLocks noChangeArrowheads="1"/>
            </p:cNvSpPr>
            <p:nvPr/>
          </p:nvSpPr>
          <p:spPr bwMode="auto">
            <a:xfrm>
              <a:off x="4648" y="1384"/>
              <a:ext cx="298" cy="308"/>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grpSp>
      <p:sp>
        <p:nvSpPr>
          <p:cNvPr id="336900" name="Title 20"/>
          <p:cNvSpPr>
            <a:spLocks noGrp="1"/>
          </p:cNvSpPr>
          <p:nvPr>
            <p:ph type="title"/>
          </p:nvPr>
        </p:nvSpPr>
        <p:spPr/>
        <p:txBody>
          <a:bodyPr/>
          <a:lstStyle/>
          <a:p>
            <a:r>
              <a:rPr lang="en-US" altLang="en-US">
                <a:ea typeface="ＭＳ Ｐゴシック" charset="-128"/>
              </a:rPr>
              <a:t>An Example</a:t>
            </a:r>
          </a:p>
        </p:txBody>
      </p:sp>
    </p:spTree>
    <p:extLst>
      <p:ext uri="{BB962C8B-B14F-4D97-AF65-F5344CB8AC3E}">
        <p14:creationId xmlns:p14="http://schemas.microsoft.com/office/powerpoint/2010/main" val="411460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5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3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09"/>
          <p:cNvSpPr>
            <a:spLocks noGrp="1"/>
          </p:cNvSpPr>
          <p:nvPr>
            <p:ph type="title"/>
          </p:nvPr>
        </p:nvSpPr>
        <p:spPr/>
        <p:txBody>
          <a:bodyPr/>
          <a:lstStyle/>
          <a:p>
            <a:r>
              <a:rPr lang="en-US" altLang="en-US">
                <a:ea typeface="ＭＳ Ｐゴシック" charset="-128"/>
              </a:rPr>
              <a:t>Fewest Misses = Best Performance</a:t>
            </a:r>
          </a:p>
        </p:txBody>
      </p:sp>
      <p:grpSp>
        <p:nvGrpSpPr>
          <p:cNvPr id="2" name="Group 31"/>
          <p:cNvGrpSpPr>
            <a:grpSpLocks/>
          </p:cNvGrpSpPr>
          <p:nvPr/>
        </p:nvGrpSpPr>
        <p:grpSpPr bwMode="auto">
          <a:xfrm>
            <a:off x="2133600" y="1524000"/>
            <a:ext cx="1828800" cy="457200"/>
            <a:chOff x="1248" y="2112"/>
            <a:chExt cx="1152" cy="288"/>
          </a:xfrm>
        </p:grpSpPr>
        <p:sp>
          <p:nvSpPr>
            <p:cNvPr id="339048" name="Rectangle 21"/>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49" name="Rectangle 22"/>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50" name="Rectangle 23"/>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a:t>
              </a:r>
            </a:p>
          </p:txBody>
        </p:sp>
        <p:sp>
          <p:nvSpPr>
            <p:cNvPr id="339051" name="Rectangle 24"/>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sp>
        <p:nvSpPr>
          <p:cNvPr id="338947" name="Text Box 27"/>
          <p:cNvSpPr txBox="1">
            <a:spLocks noChangeArrowheads="1"/>
          </p:cNvSpPr>
          <p:nvPr/>
        </p:nvSpPr>
        <p:spPr bwMode="auto">
          <a:xfrm>
            <a:off x="33528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H  H  H</a:t>
            </a:r>
          </a:p>
        </p:txBody>
      </p:sp>
      <p:sp>
        <p:nvSpPr>
          <p:cNvPr id="2576412" name="Text Box 28"/>
          <p:cNvSpPr txBox="1">
            <a:spLocks noChangeArrowheads="1"/>
          </p:cNvSpPr>
          <p:nvPr/>
        </p:nvSpPr>
        <p:spPr bwMode="auto">
          <a:xfrm>
            <a:off x="54102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a:t>
            </a:r>
          </a:p>
        </p:txBody>
      </p:sp>
      <p:sp>
        <p:nvSpPr>
          <p:cNvPr id="2576422" name="Text Box 38"/>
          <p:cNvSpPr txBox="1">
            <a:spLocks noChangeArrowheads="1"/>
          </p:cNvSpPr>
          <p:nvPr/>
        </p:nvSpPr>
        <p:spPr bwMode="auto">
          <a:xfrm>
            <a:off x="12954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H  H</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a:t>
            </a:r>
          </a:p>
        </p:txBody>
      </p:sp>
      <p:sp>
        <p:nvSpPr>
          <p:cNvPr id="2576433" name="Text Box 49"/>
          <p:cNvSpPr txBox="1">
            <a:spLocks noChangeArrowheads="1"/>
          </p:cNvSpPr>
          <p:nvPr/>
        </p:nvSpPr>
        <p:spPr bwMode="auto">
          <a:xfrm>
            <a:off x="0" y="2895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Hit</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Miss</a:t>
            </a:r>
          </a:p>
        </p:txBody>
      </p:sp>
      <p:sp>
        <p:nvSpPr>
          <p:cNvPr id="2576442" name="Text Box 58"/>
          <p:cNvSpPr txBox="1">
            <a:spLocks noChangeArrowheads="1"/>
          </p:cNvSpPr>
          <p:nvPr/>
        </p:nvSpPr>
        <p:spPr bwMode="auto">
          <a:xfrm>
            <a:off x="7696200" y="31765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ahoma" charset="0"/>
                <a:ea typeface="ＭＳ Ｐゴシック" charset="-128"/>
                <a:cs typeface="+mn-cs"/>
              </a:rPr>
              <a:t>Misses=4 Stalls=4</a:t>
            </a:r>
          </a:p>
        </p:txBody>
      </p:sp>
      <p:sp>
        <p:nvSpPr>
          <p:cNvPr id="338952" name="Oval 62"/>
          <p:cNvSpPr>
            <a:spLocks noChangeArrowheads="1"/>
          </p:cNvSpPr>
          <p:nvPr/>
        </p:nvSpPr>
        <p:spPr bwMode="auto">
          <a:xfrm>
            <a:off x="5410200" y="2070100"/>
            <a:ext cx="473075" cy="488950"/>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S1</a:t>
            </a:r>
          </a:p>
        </p:txBody>
      </p:sp>
      <p:sp>
        <p:nvSpPr>
          <p:cNvPr id="338953" name="AutoShape 63"/>
          <p:cNvSpPr>
            <a:spLocks noChangeArrowheads="1"/>
          </p:cNvSpPr>
          <p:nvPr/>
        </p:nvSpPr>
        <p:spPr bwMode="auto">
          <a:xfrm>
            <a:off x="1295400" y="2057400"/>
            <a:ext cx="1447800" cy="533400"/>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P3 P2 P1</a:t>
            </a:r>
          </a:p>
        </p:txBody>
      </p:sp>
      <p:sp>
        <p:nvSpPr>
          <p:cNvPr id="338954" name="AutoShape 64"/>
          <p:cNvSpPr>
            <a:spLocks noChangeArrowheads="1"/>
          </p:cNvSpPr>
          <p:nvPr/>
        </p:nvSpPr>
        <p:spPr bwMode="auto">
          <a:xfrm>
            <a:off x="3352800" y="2070100"/>
            <a:ext cx="1447800" cy="533400"/>
          </a:xfrm>
          <a:prstGeom prst="roundRect">
            <a:avLst>
              <a:gd name="adj" fmla="val 16667"/>
            </a:avLst>
          </a:prstGeom>
          <a:solidFill>
            <a:srgbClr val="CCFF99"/>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P2 P3 P4</a:t>
            </a:r>
          </a:p>
        </p:txBody>
      </p:sp>
      <p:sp>
        <p:nvSpPr>
          <p:cNvPr id="338955" name="Line 65"/>
          <p:cNvSpPr>
            <a:spLocks noChangeShapeType="1"/>
          </p:cNvSpPr>
          <p:nvPr/>
        </p:nvSpPr>
        <p:spPr bwMode="auto">
          <a:xfrm>
            <a:off x="2743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6" name="Line 66"/>
          <p:cNvSpPr>
            <a:spLocks noChangeShapeType="1"/>
          </p:cNvSpPr>
          <p:nvPr/>
        </p:nvSpPr>
        <p:spPr bwMode="auto">
          <a:xfrm>
            <a:off x="48133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7" name="Line 67"/>
          <p:cNvSpPr>
            <a:spLocks noChangeShapeType="1"/>
          </p:cNvSpPr>
          <p:nvPr/>
        </p:nvSpPr>
        <p:spPr bwMode="auto">
          <a:xfrm>
            <a:off x="58674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8" name="Line 68"/>
          <p:cNvSpPr>
            <a:spLocks noChangeShapeType="1"/>
          </p:cNvSpPr>
          <p:nvPr/>
        </p:nvSpPr>
        <p:spPr bwMode="auto">
          <a:xfrm>
            <a:off x="6934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59" name="Line 69"/>
          <p:cNvSpPr>
            <a:spLocks noChangeShapeType="1"/>
          </p:cNvSpPr>
          <p:nvPr/>
        </p:nvSpPr>
        <p:spPr bwMode="auto">
          <a:xfrm rot="10800000" flipV="1">
            <a:off x="838200" y="1371600"/>
            <a:ext cx="7467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0" name="Line 70"/>
          <p:cNvSpPr>
            <a:spLocks noChangeShapeType="1"/>
          </p:cNvSpPr>
          <p:nvPr/>
        </p:nvSpPr>
        <p:spPr bwMode="auto">
          <a:xfrm>
            <a:off x="8001000" y="22987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1" name="Line 71"/>
          <p:cNvSpPr>
            <a:spLocks noChangeShapeType="1"/>
          </p:cNvSpPr>
          <p:nvPr/>
        </p:nvSpPr>
        <p:spPr bwMode="auto">
          <a:xfrm>
            <a:off x="609600" y="22987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2" name="Line 72"/>
          <p:cNvSpPr>
            <a:spLocks noChangeShapeType="1"/>
          </p:cNvSpPr>
          <p:nvPr/>
        </p:nvSpPr>
        <p:spPr bwMode="auto">
          <a:xfrm flipH="1">
            <a:off x="839788" y="1371600"/>
            <a:ext cx="12700" cy="927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3" name="Oval 74"/>
          <p:cNvSpPr>
            <a:spLocks noChangeArrowheads="1"/>
          </p:cNvSpPr>
          <p:nvPr/>
        </p:nvSpPr>
        <p:spPr bwMode="auto">
          <a:xfrm>
            <a:off x="6464300" y="2057400"/>
            <a:ext cx="473075" cy="488950"/>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S2</a:t>
            </a:r>
          </a:p>
        </p:txBody>
      </p:sp>
      <p:sp>
        <p:nvSpPr>
          <p:cNvPr id="338964" name="Oval 75"/>
          <p:cNvSpPr>
            <a:spLocks noChangeArrowheads="1"/>
          </p:cNvSpPr>
          <p:nvPr/>
        </p:nvSpPr>
        <p:spPr bwMode="auto">
          <a:xfrm>
            <a:off x="7531100" y="2057400"/>
            <a:ext cx="473075" cy="488950"/>
          </a:xfrm>
          <a:prstGeom prst="ellipse">
            <a:avLst/>
          </a:prstGeom>
          <a:solidFill>
            <a:srgbClr val="FF99CC"/>
          </a:solidFill>
          <a:ln w="9525">
            <a:solidFill>
              <a:schemeClr val="tx1"/>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sp>
        <p:nvSpPr>
          <p:cNvPr id="338965" name="Line 76"/>
          <p:cNvSpPr>
            <a:spLocks noChangeShapeType="1"/>
          </p:cNvSpPr>
          <p:nvPr/>
        </p:nvSpPr>
        <p:spPr bwMode="auto">
          <a:xfrm flipH="1">
            <a:off x="8304213" y="1347788"/>
            <a:ext cx="12700" cy="927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966" name="Text Box 39"/>
          <p:cNvSpPr txBox="1">
            <a:spLocks noChangeArrowheads="1"/>
          </p:cNvSpPr>
          <p:nvPr/>
        </p:nvSpPr>
        <p:spPr bwMode="auto">
          <a:xfrm>
            <a:off x="0" y="3886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grpSp>
        <p:nvGrpSpPr>
          <p:cNvPr id="3" name="Group 137"/>
          <p:cNvGrpSpPr>
            <a:grpSpLocks/>
          </p:cNvGrpSpPr>
          <p:nvPr/>
        </p:nvGrpSpPr>
        <p:grpSpPr bwMode="auto">
          <a:xfrm>
            <a:off x="228600" y="3352800"/>
            <a:ext cx="7467600" cy="396875"/>
            <a:chOff x="96" y="2400"/>
            <a:chExt cx="4704" cy="250"/>
          </a:xfrm>
        </p:grpSpPr>
        <p:sp>
          <p:nvSpPr>
            <p:cNvPr id="339037" name="Text Box 83"/>
            <p:cNvSpPr txBox="1">
              <a:spLocks noChangeArrowheads="1"/>
            </p:cNvSpPr>
            <p:nvPr/>
          </p:nvSpPr>
          <p:spPr bwMode="auto">
            <a:xfrm>
              <a:off x="96" y="2400"/>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Time</a:t>
              </a:r>
              <a:endPar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endParaRPr>
            </a:p>
          </p:txBody>
        </p:sp>
        <p:sp>
          <p:nvSpPr>
            <p:cNvPr id="339038" name="Rectangle 88"/>
            <p:cNvSpPr>
              <a:spLocks noChangeArrowheads="1"/>
            </p:cNvSpPr>
            <p:nvPr/>
          </p:nvSpPr>
          <p:spPr bwMode="auto">
            <a:xfrm>
              <a:off x="576" y="2448"/>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39" name="Rectangle 90"/>
            <p:cNvSpPr>
              <a:spLocks noChangeArrowheads="1"/>
            </p:cNvSpPr>
            <p:nvPr/>
          </p:nvSpPr>
          <p:spPr bwMode="auto">
            <a:xfrm>
              <a:off x="76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rPr>
                <a:t>stall</a:t>
              </a:r>
            </a:p>
          </p:txBody>
        </p:sp>
        <p:sp>
          <p:nvSpPr>
            <p:cNvPr id="339040" name="Rectangle 97"/>
            <p:cNvSpPr>
              <a:spLocks noChangeArrowheads="1"/>
            </p:cNvSpPr>
            <p:nvPr/>
          </p:nvSpPr>
          <p:spPr bwMode="auto">
            <a:xfrm>
              <a:off x="124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endParaRPr>
            </a:p>
          </p:txBody>
        </p:sp>
        <p:sp>
          <p:nvSpPr>
            <p:cNvPr id="339041" name="Rectangle 98"/>
            <p:cNvSpPr>
              <a:spLocks noChangeArrowheads="1"/>
            </p:cNvSpPr>
            <p:nvPr/>
          </p:nvSpPr>
          <p:spPr bwMode="auto">
            <a:xfrm>
              <a:off x="172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2" name="Rectangle 99"/>
            <p:cNvSpPr>
              <a:spLocks noChangeArrowheads="1"/>
            </p:cNvSpPr>
            <p:nvPr/>
          </p:nvSpPr>
          <p:spPr bwMode="auto">
            <a:xfrm>
              <a:off x="220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3" name="Rectangle 100"/>
            <p:cNvSpPr>
              <a:spLocks noChangeArrowheads="1"/>
            </p:cNvSpPr>
            <p:nvPr/>
          </p:nvSpPr>
          <p:spPr bwMode="auto">
            <a:xfrm>
              <a:off x="268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4" name="Rectangle 101"/>
            <p:cNvSpPr>
              <a:spLocks noChangeArrowheads="1"/>
            </p:cNvSpPr>
            <p:nvPr/>
          </p:nvSpPr>
          <p:spPr bwMode="auto">
            <a:xfrm>
              <a:off x="316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5" name="Rectangle 102"/>
            <p:cNvSpPr>
              <a:spLocks noChangeArrowheads="1"/>
            </p:cNvSpPr>
            <p:nvPr/>
          </p:nvSpPr>
          <p:spPr bwMode="auto">
            <a:xfrm>
              <a:off x="4128" y="244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6" name="Rectangle 103"/>
            <p:cNvSpPr>
              <a:spLocks noChangeArrowheads="1"/>
            </p:cNvSpPr>
            <p:nvPr/>
          </p:nvSpPr>
          <p:spPr bwMode="auto">
            <a:xfrm>
              <a:off x="3648" y="2448"/>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47" name="Rectangle 104"/>
            <p:cNvSpPr>
              <a:spLocks noChangeArrowheads="1"/>
            </p:cNvSpPr>
            <p:nvPr/>
          </p:nvSpPr>
          <p:spPr bwMode="auto">
            <a:xfrm>
              <a:off x="4608" y="2448"/>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2576522" name="Text Box 138"/>
          <p:cNvSpPr txBox="1">
            <a:spLocks noChangeArrowheads="1"/>
          </p:cNvSpPr>
          <p:nvPr/>
        </p:nvSpPr>
        <p:spPr bwMode="auto">
          <a:xfrm>
            <a:off x="2819400" y="3810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Belady</a:t>
            </a:r>
            <a:r>
              <a:rPr kumimoji="0" lang="ja-JP"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a:t>
            </a:r>
            <a:r>
              <a:rPr kumimoji="0" lang="en-US" altLang="ja-JP" sz="2000" b="0" i="0" u="none" strike="noStrike" kern="1200" cap="none" spc="0" normalizeH="0" baseline="0" noProof="0">
                <a:ln>
                  <a:noFill/>
                </a:ln>
                <a:solidFill>
                  <a:srgbClr val="000000"/>
                </a:solidFill>
                <a:effectLst/>
                <a:uLnTx/>
                <a:uFillTx/>
                <a:latin typeface="Tahoma" charset="0"/>
                <a:ea typeface="ＭＳ Ｐゴシック" charset="-128"/>
                <a:cs typeface="+mn-cs"/>
              </a:rPr>
              <a:t>s OPT replacement</a:t>
            </a:r>
            <a:endPar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2576530" name="Text Box 146"/>
          <p:cNvSpPr txBox="1">
            <a:spLocks noChangeArrowheads="1"/>
          </p:cNvSpPr>
          <p:nvPr/>
        </p:nvSpPr>
        <p:spPr bwMode="auto">
          <a:xfrm>
            <a:off x="64008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a:t>
            </a:r>
          </a:p>
        </p:txBody>
      </p:sp>
      <p:sp>
        <p:nvSpPr>
          <p:cNvPr id="2576534" name="Text Box 150"/>
          <p:cNvSpPr txBox="1">
            <a:spLocks noChangeArrowheads="1"/>
          </p:cNvSpPr>
          <p:nvPr/>
        </p:nvSpPr>
        <p:spPr bwMode="auto">
          <a:xfrm>
            <a:off x="73914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a:t>
            </a:r>
          </a:p>
        </p:txBody>
      </p:sp>
      <p:sp>
        <p:nvSpPr>
          <p:cNvPr id="2576535" name="Text Box 151"/>
          <p:cNvSpPr txBox="1">
            <a:spLocks noChangeArrowheads="1"/>
          </p:cNvSpPr>
          <p:nvPr/>
        </p:nvSpPr>
        <p:spPr bwMode="auto">
          <a:xfrm>
            <a:off x="2895600" y="5791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MLP-Aware replacement</a:t>
            </a:r>
          </a:p>
        </p:txBody>
      </p:sp>
      <p:sp>
        <p:nvSpPr>
          <p:cNvPr id="2576536" name="Text Box 152"/>
          <p:cNvSpPr txBox="1">
            <a:spLocks noChangeArrowheads="1"/>
          </p:cNvSpPr>
          <p:nvPr/>
        </p:nvSpPr>
        <p:spPr bwMode="auto">
          <a:xfrm>
            <a:off x="0" y="4800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Hit</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Miss</a:t>
            </a:r>
          </a:p>
        </p:txBody>
      </p:sp>
      <p:grpSp>
        <p:nvGrpSpPr>
          <p:cNvPr id="4" name="Group 158"/>
          <p:cNvGrpSpPr>
            <a:grpSpLocks/>
          </p:cNvGrpSpPr>
          <p:nvPr/>
        </p:nvGrpSpPr>
        <p:grpSpPr bwMode="auto">
          <a:xfrm>
            <a:off x="4800600" y="1524000"/>
            <a:ext cx="1828800" cy="457200"/>
            <a:chOff x="1248" y="2112"/>
            <a:chExt cx="1152" cy="288"/>
          </a:xfrm>
        </p:grpSpPr>
        <p:sp>
          <p:nvSpPr>
            <p:cNvPr id="339033" name="Rectangle 15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34" name="Rectangle 16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35" name="Rectangle 16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S1 </a:t>
              </a:r>
            </a:p>
          </p:txBody>
        </p:sp>
        <p:sp>
          <p:nvSpPr>
            <p:cNvPr id="339036" name="Rectangle 16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5" name="Group 163"/>
          <p:cNvGrpSpPr>
            <a:grpSpLocks/>
          </p:cNvGrpSpPr>
          <p:nvPr/>
        </p:nvGrpSpPr>
        <p:grpSpPr bwMode="auto">
          <a:xfrm>
            <a:off x="3886200" y="1524000"/>
            <a:ext cx="1828800" cy="457200"/>
            <a:chOff x="1248" y="2112"/>
            <a:chExt cx="1152" cy="288"/>
          </a:xfrm>
        </p:grpSpPr>
        <p:sp>
          <p:nvSpPr>
            <p:cNvPr id="339029" name="Rectangle 16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30" name="Rectangle 16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31" name="Rectangle 16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a:t>
              </a:r>
            </a:p>
          </p:txBody>
        </p:sp>
        <p:sp>
          <p:nvSpPr>
            <p:cNvPr id="339032" name="Rectangle 16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6" name="Group 178"/>
          <p:cNvGrpSpPr>
            <a:grpSpLocks/>
          </p:cNvGrpSpPr>
          <p:nvPr/>
        </p:nvGrpSpPr>
        <p:grpSpPr bwMode="auto">
          <a:xfrm>
            <a:off x="5715000" y="1524000"/>
            <a:ext cx="1828800" cy="457200"/>
            <a:chOff x="1248" y="2112"/>
            <a:chExt cx="1152" cy="288"/>
          </a:xfrm>
        </p:grpSpPr>
        <p:sp>
          <p:nvSpPr>
            <p:cNvPr id="339025" name="Rectangle 17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26" name="Rectangle 18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27" name="Rectangle 18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S2</a:t>
              </a:r>
            </a:p>
          </p:txBody>
        </p:sp>
        <p:sp>
          <p:nvSpPr>
            <p:cNvPr id="339028" name="Rectangle 18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7" name="Group 183"/>
          <p:cNvGrpSpPr>
            <a:grpSpLocks/>
          </p:cNvGrpSpPr>
          <p:nvPr/>
        </p:nvGrpSpPr>
        <p:grpSpPr bwMode="auto">
          <a:xfrm>
            <a:off x="6934200" y="1524000"/>
            <a:ext cx="1828800" cy="457200"/>
            <a:chOff x="1248" y="2112"/>
            <a:chExt cx="1152" cy="288"/>
          </a:xfrm>
        </p:grpSpPr>
        <p:sp>
          <p:nvSpPr>
            <p:cNvPr id="339021" name="Rectangle 18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22" name="Rectangle 18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23" name="Rectangle 18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sp>
          <p:nvSpPr>
            <p:cNvPr id="339024" name="Rectangle 18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8" name="Group 188"/>
          <p:cNvGrpSpPr>
            <a:grpSpLocks/>
          </p:cNvGrpSpPr>
          <p:nvPr/>
        </p:nvGrpSpPr>
        <p:grpSpPr bwMode="auto">
          <a:xfrm>
            <a:off x="2133600" y="1524000"/>
            <a:ext cx="1828800" cy="457200"/>
            <a:chOff x="1248" y="2112"/>
            <a:chExt cx="1152" cy="288"/>
          </a:xfrm>
        </p:grpSpPr>
        <p:sp>
          <p:nvSpPr>
            <p:cNvPr id="339017" name="Rectangle 18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S1</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8" name="Rectangle 19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S2</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9" name="Rectangle 19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S3</a:t>
              </a:r>
            </a:p>
          </p:txBody>
        </p:sp>
        <p:sp>
          <p:nvSpPr>
            <p:cNvPr id="339020" name="Rectangle 19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P1 </a:t>
              </a:r>
            </a:p>
          </p:txBody>
        </p:sp>
      </p:grpSp>
      <p:grpSp>
        <p:nvGrpSpPr>
          <p:cNvPr id="9" name="Group 193"/>
          <p:cNvGrpSpPr>
            <a:grpSpLocks/>
          </p:cNvGrpSpPr>
          <p:nvPr/>
        </p:nvGrpSpPr>
        <p:grpSpPr bwMode="auto">
          <a:xfrm>
            <a:off x="381000" y="1524000"/>
            <a:ext cx="1828800" cy="457200"/>
            <a:chOff x="1248" y="2112"/>
            <a:chExt cx="1152" cy="288"/>
          </a:xfrm>
        </p:grpSpPr>
        <p:sp>
          <p:nvSpPr>
            <p:cNvPr id="339013" name="Rectangle 19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P3 </a:t>
              </a:r>
            </a:p>
          </p:txBody>
        </p:sp>
        <p:sp>
          <p:nvSpPr>
            <p:cNvPr id="339014" name="Rectangle 19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P2 </a:t>
              </a:r>
            </a:p>
          </p:txBody>
        </p:sp>
        <p:sp>
          <p:nvSpPr>
            <p:cNvPr id="339015" name="Rectangle 19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S3</a:t>
              </a:r>
            </a:p>
          </p:txBody>
        </p:sp>
        <p:sp>
          <p:nvSpPr>
            <p:cNvPr id="339016" name="Rectangle 19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grpSp>
        <p:nvGrpSpPr>
          <p:cNvPr id="10" name="Group 198"/>
          <p:cNvGrpSpPr>
            <a:grpSpLocks/>
          </p:cNvGrpSpPr>
          <p:nvPr/>
        </p:nvGrpSpPr>
        <p:grpSpPr bwMode="auto">
          <a:xfrm>
            <a:off x="4114800" y="1524000"/>
            <a:ext cx="1828800" cy="457200"/>
            <a:chOff x="1248" y="2112"/>
            <a:chExt cx="1152" cy="288"/>
          </a:xfrm>
        </p:grpSpPr>
        <p:sp>
          <p:nvSpPr>
            <p:cNvPr id="339009" name="Rectangle 19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S1</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0" name="Rectangle 20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S2</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11" name="Rectangle 20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S3</a:t>
              </a:r>
            </a:p>
          </p:txBody>
        </p:sp>
        <p:sp>
          <p:nvSpPr>
            <p:cNvPr id="339012" name="Rectangle 20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sp>
        <p:nvSpPr>
          <p:cNvPr id="2576587" name="Text Box 203"/>
          <p:cNvSpPr txBox="1">
            <a:spLocks noChangeArrowheads="1"/>
          </p:cNvSpPr>
          <p:nvPr/>
        </p:nvSpPr>
        <p:spPr bwMode="auto">
          <a:xfrm>
            <a:off x="5486400" y="4767263"/>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8000"/>
                </a:solidFill>
                <a:effectLst/>
                <a:uLnTx/>
                <a:uFillTx/>
                <a:latin typeface="Lucida Sans Unicode" charset="0"/>
                <a:ea typeface="ＭＳ Ｐゴシック" charset="-128"/>
                <a:cs typeface="+mn-cs"/>
              </a:rPr>
              <a:t>H           H           H</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        </a:t>
            </a:r>
          </a:p>
        </p:txBody>
      </p:sp>
      <p:grpSp>
        <p:nvGrpSpPr>
          <p:cNvPr id="11" name="Group 204"/>
          <p:cNvGrpSpPr>
            <a:grpSpLocks/>
          </p:cNvGrpSpPr>
          <p:nvPr/>
        </p:nvGrpSpPr>
        <p:grpSpPr bwMode="auto">
          <a:xfrm>
            <a:off x="381000" y="1524000"/>
            <a:ext cx="1828800" cy="457200"/>
            <a:chOff x="1248" y="2112"/>
            <a:chExt cx="1152" cy="288"/>
          </a:xfrm>
        </p:grpSpPr>
        <p:sp>
          <p:nvSpPr>
            <p:cNvPr id="339005" name="Rectangle 205"/>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S1</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06" name="Rectangle 206"/>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S2</a:t>
              </a: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 </a:t>
              </a:r>
            </a:p>
          </p:txBody>
        </p:sp>
        <p:sp>
          <p:nvSpPr>
            <p:cNvPr id="339007" name="Rectangle 207"/>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FF3399"/>
                  </a:solidFill>
                  <a:effectLst/>
                  <a:uLnTx/>
                  <a:uFillTx/>
                  <a:latin typeface="Lucida Sans Unicode" charset="0"/>
                  <a:ea typeface="ＭＳ Ｐゴシック" charset="-128"/>
                  <a:cs typeface="+mn-cs"/>
                </a:rPr>
                <a:t>S3</a:t>
              </a:r>
            </a:p>
          </p:txBody>
        </p:sp>
        <p:sp>
          <p:nvSpPr>
            <p:cNvPr id="339008" name="Rectangle 208"/>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P4 </a:t>
              </a:r>
            </a:p>
          </p:txBody>
        </p:sp>
      </p:grpSp>
      <p:sp>
        <p:nvSpPr>
          <p:cNvPr id="2576593" name="Text Box 209"/>
          <p:cNvSpPr txBox="1">
            <a:spLocks noChangeArrowheads="1"/>
          </p:cNvSpPr>
          <p:nvPr/>
        </p:nvSpPr>
        <p:spPr bwMode="auto">
          <a:xfrm>
            <a:off x="12954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M  M</a:t>
            </a:r>
          </a:p>
        </p:txBody>
      </p:sp>
      <p:sp>
        <p:nvSpPr>
          <p:cNvPr id="2576595" name="Text Box 211"/>
          <p:cNvSpPr txBox="1">
            <a:spLocks noChangeArrowheads="1"/>
          </p:cNvSpPr>
          <p:nvPr/>
        </p:nvSpPr>
        <p:spPr bwMode="auto">
          <a:xfrm>
            <a:off x="33528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Lucida Sans Unicode" charset="0"/>
                <a:ea typeface="ＭＳ Ｐゴシック" charset="-128"/>
                <a:cs typeface="+mn-cs"/>
              </a:rPr>
              <a:t>H  </a:t>
            </a:r>
            <a:r>
              <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rPr>
              <a:t>M  M  M</a:t>
            </a:r>
          </a:p>
        </p:txBody>
      </p:sp>
      <p:grpSp>
        <p:nvGrpSpPr>
          <p:cNvPr id="12" name="Group 228"/>
          <p:cNvGrpSpPr>
            <a:grpSpLocks/>
          </p:cNvGrpSpPr>
          <p:nvPr/>
        </p:nvGrpSpPr>
        <p:grpSpPr bwMode="auto">
          <a:xfrm>
            <a:off x="252413" y="5257800"/>
            <a:ext cx="5867400" cy="447675"/>
            <a:chOff x="240" y="3408"/>
            <a:chExt cx="3696" cy="282"/>
          </a:xfrm>
        </p:grpSpPr>
        <p:sp>
          <p:nvSpPr>
            <p:cNvPr id="338992" name="Text Box 213"/>
            <p:cNvSpPr txBox="1">
              <a:spLocks noChangeArrowheads="1"/>
            </p:cNvSpPr>
            <p:nvPr/>
          </p:nvSpPr>
          <p:spPr bwMode="auto">
            <a:xfrm>
              <a:off x="240" y="340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Lucida Sans Unicode" charset="0"/>
                  <a:ea typeface="ＭＳ Ｐゴシック" charset="-128"/>
                  <a:cs typeface="+mn-cs"/>
                </a:rPr>
                <a:t>Time</a:t>
              </a:r>
              <a:endParaRPr kumimoji="0" lang="en-US" altLang="en-US" sz="2000" b="1" i="0" u="none" strike="noStrike" kern="1200" cap="none" spc="0" normalizeH="0" baseline="0" noProof="0">
                <a:ln>
                  <a:noFill/>
                </a:ln>
                <a:solidFill>
                  <a:srgbClr val="CC0000"/>
                </a:solidFill>
                <a:effectLst/>
                <a:uLnTx/>
                <a:uFillTx/>
                <a:latin typeface="Lucida Sans Unicode" charset="0"/>
                <a:ea typeface="ＭＳ Ｐゴシック" charset="-128"/>
                <a:cs typeface="+mn-cs"/>
              </a:endParaRPr>
            </a:p>
          </p:txBody>
        </p:sp>
        <p:sp>
          <p:nvSpPr>
            <p:cNvPr id="338993" name="Rectangle 214"/>
            <p:cNvSpPr>
              <a:spLocks noChangeArrowheads="1"/>
            </p:cNvSpPr>
            <p:nvPr/>
          </p:nvSpPr>
          <p:spPr bwMode="auto">
            <a:xfrm>
              <a:off x="720" y="3456"/>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4" name="Rectangle 216"/>
            <p:cNvSpPr>
              <a:spLocks noChangeArrowheads="1"/>
            </p:cNvSpPr>
            <p:nvPr/>
          </p:nvSpPr>
          <p:spPr bwMode="auto">
            <a:xfrm>
              <a:off x="139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endParaRPr>
            </a:p>
          </p:txBody>
        </p:sp>
        <p:sp>
          <p:nvSpPr>
            <p:cNvPr id="338995" name="Rectangle 219"/>
            <p:cNvSpPr>
              <a:spLocks noChangeArrowheads="1"/>
            </p:cNvSpPr>
            <p:nvPr/>
          </p:nvSpPr>
          <p:spPr bwMode="auto">
            <a:xfrm>
              <a:off x="235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6" name="Rectangle 220"/>
            <p:cNvSpPr>
              <a:spLocks noChangeArrowheads="1"/>
            </p:cNvSpPr>
            <p:nvPr/>
          </p:nvSpPr>
          <p:spPr bwMode="auto">
            <a:xfrm>
              <a:off x="1872" y="3456"/>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7" name="Rectangle 221"/>
            <p:cNvSpPr>
              <a:spLocks noChangeArrowheads="1"/>
            </p:cNvSpPr>
            <p:nvPr/>
          </p:nvSpPr>
          <p:spPr bwMode="auto">
            <a:xfrm>
              <a:off x="1890" y="3483"/>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8" name="Rectangle 222"/>
            <p:cNvSpPr>
              <a:spLocks noChangeArrowheads="1"/>
            </p:cNvSpPr>
            <p:nvPr/>
          </p:nvSpPr>
          <p:spPr bwMode="auto">
            <a:xfrm>
              <a:off x="283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8999" name="Rectangle 223"/>
            <p:cNvSpPr>
              <a:spLocks noChangeArrowheads="1"/>
            </p:cNvSpPr>
            <p:nvPr/>
          </p:nvSpPr>
          <p:spPr bwMode="auto">
            <a:xfrm>
              <a:off x="3744" y="3456"/>
              <a:ext cx="192"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0" name="Rectangle 224"/>
            <p:cNvSpPr>
              <a:spLocks noChangeArrowheads="1"/>
            </p:cNvSpPr>
            <p:nvPr/>
          </p:nvSpPr>
          <p:spPr bwMode="auto">
            <a:xfrm>
              <a:off x="912" y="3456"/>
              <a:ext cx="480" cy="192"/>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1" name="Rectangle 225"/>
            <p:cNvSpPr>
              <a:spLocks noChangeArrowheads="1"/>
            </p:cNvSpPr>
            <p:nvPr/>
          </p:nvSpPr>
          <p:spPr bwMode="auto">
            <a:xfrm>
              <a:off x="924" y="3477"/>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2" name="Rectangle 215"/>
            <p:cNvSpPr>
              <a:spLocks noChangeArrowheads="1"/>
            </p:cNvSpPr>
            <p:nvPr/>
          </p:nvSpPr>
          <p:spPr bwMode="auto">
            <a:xfrm>
              <a:off x="957" y="349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Lucida Sans Unicode" charset="0"/>
                  <a:ea typeface="ＭＳ Ｐゴシック" charset="-128"/>
                  <a:cs typeface="+mn-cs"/>
                </a:rPr>
                <a:t>stall</a:t>
              </a:r>
            </a:p>
          </p:txBody>
        </p:sp>
        <p:sp>
          <p:nvSpPr>
            <p:cNvPr id="339003" name="Rectangle 226"/>
            <p:cNvSpPr>
              <a:spLocks noChangeArrowheads="1"/>
            </p:cNvSpPr>
            <p:nvPr/>
          </p:nvSpPr>
          <p:spPr bwMode="auto">
            <a:xfrm>
              <a:off x="1914" y="3498"/>
              <a:ext cx="480" cy="192"/>
            </a:xfrm>
            <a:prstGeom prst="rect">
              <a:avLst/>
            </a:prstGeom>
            <a:solidFill>
              <a:srgbClr val="FF00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39004" name="Rectangle 227"/>
            <p:cNvSpPr>
              <a:spLocks noChangeArrowheads="1"/>
            </p:cNvSpPr>
            <p:nvPr/>
          </p:nvSpPr>
          <p:spPr bwMode="auto">
            <a:xfrm>
              <a:off x="3312" y="3456"/>
              <a:ext cx="480" cy="192"/>
            </a:xfrm>
            <a:prstGeom prst="rect">
              <a:avLst/>
            </a:prstGeom>
            <a:solidFill>
              <a:srgbClr val="00FF00"/>
            </a:solidFill>
            <a:ln w="9525">
              <a:solidFill>
                <a:schemeClr val="tx1"/>
              </a:solidFill>
              <a:miter lim="800000"/>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2576613" name="Text Box 229"/>
          <p:cNvSpPr txBox="1">
            <a:spLocks noChangeArrowheads="1"/>
          </p:cNvSpPr>
          <p:nvPr/>
        </p:nvSpPr>
        <p:spPr bwMode="auto">
          <a:xfrm>
            <a:off x="7696200" y="52339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ahoma" charset="0"/>
                <a:ea typeface="ＭＳ Ｐゴシック" charset="-128"/>
                <a:cs typeface="+mn-cs"/>
              </a:rPr>
              <a:t>Misses=6Stalls=2</a:t>
            </a:r>
          </a:p>
        </p:txBody>
      </p:sp>
      <p:sp>
        <p:nvSpPr>
          <p:cNvPr id="2576614" name="Line 230"/>
          <p:cNvSpPr>
            <a:spLocks noChangeShapeType="1"/>
          </p:cNvSpPr>
          <p:nvPr/>
        </p:nvSpPr>
        <p:spPr bwMode="auto">
          <a:xfrm>
            <a:off x="6096000" y="5486400"/>
            <a:ext cx="16764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6615" name="Text Box 231"/>
          <p:cNvSpPr txBox="1">
            <a:spLocks noChangeArrowheads="1"/>
          </p:cNvSpPr>
          <p:nvPr/>
        </p:nvSpPr>
        <p:spPr bwMode="auto">
          <a:xfrm>
            <a:off x="6400800" y="5105400"/>
            <a:ext cx="91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ahoma" charset="0"/>
                <a:ea typeface="ＭＳ Ｐゴシック" charset="-128"/>
                <a:cs typeface="+mn-cs"/>
              </a:rPr>
              <a:t>Saved cycles</a:t>
            </a:r>
          </a:p>
        </p:txBody>
      </p:sp>
      <p:sp>
        <p:nvSpPr>
          <p:cNvPr id="2576618" name="Line 234"/>
          <p:cNvSpPr>
            <a:spLocks noChangeShapeType="1"/>
          </p:cNvSpPr>
          <p:nvPr/>
        </p:nvSpPr>
        <p:spPr bwMode="auto">
          <a:xfrm>
            <a:off x="0" y="2743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6620" name="Line 236"/>
          <p:cNvSpPr>
            <a:spLocks noChangeShapeType="1"/>
          </p:cNvSpPr>
          <p:nvPr/>
        </p:nvSpPr>
        <p:spPr bwMode="auto">
          <a:xfrm>
            <a:off x="0" y="4267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6622" name="Text Box 238"/>
          <p:cNvSpPr txBox="1">
            <a:spLocks noChangeArrowheads="1"/>
          </p:cNvSpPr>
          <p:nvPr/>
        </p:nvSpPr>
        <p:spPr bwMode="auto">
          <a:xfrm>
            <a:off x="1060450" y="15065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Cache</a:t>
            </a:r>
          </a:p>
        </p:txBody>
      </p:sp>
    </p:spTree>
    <p:extLst>
      <p:ext uri="{BB962C8B-B14F-4D97-AF65-F5344CB8AC3E}">
        <p14:creationId xmlns:p14="http://schemas.microsoft.com/office/powerpoint/2010/main" val="356095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6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6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6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7662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64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765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765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764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7644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5766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766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7653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7653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57658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nodeType="clickEffect">
                                  <p:stCondLst>
                                    <p:cond delay="0"/>
                                  </p:stCondLst>
                                  <p:childTnLst>
                                    <p:set>
                                      <p:cBhvr>
                                        <p:cTn id="95" dur="1" fill="hold">
                                          <p:stCondLst>
                                            <p:cond delay="0"/>
                                          </p:stCondLst>
                                        </p:cTn>
                                        <p:tgtEl>
                                          <p:spTgt spid="1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2576593"/>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11"/>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576595"/>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7661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57661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576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412" grpId="0"/>
      <p:bldP spid="2576422" grpId="0"/>
      <p:bldP spid="2576433" grpId="0"/>
      <p:bldP spid="2576442" grpId="0"/>
      <p:bldP spid="2576522" grpId="0"/>
      <p:bldP spid="2576530" grpId="0"/>
      <p:bldP spid="2576534" grpId="0"/>
      <p:bldP spid="2576535" grpId="0"/>
      <p:bldP spid="2576536" grpId="0"/>
      <p:bldP spid="2576587" grpId="0"/>
      <p:bldP spid="2576613" grpId="0"/>
      <p:bldP spid="2576614" grpId="0" animBg="1"/>
      <p:bldP spid="2576615" grpId="0"/>
      <p:bldP spid="2576618" grpId="0" animBg="1"/>
      <p:bldP spid="2576620" grpId="0" animBg="1"/>
      <p:bldP spid="2576622" grpId="0"/>
      <p:bldP spid="257662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a:xfrm>
            <a:off x="457200" y="0"/>
            <a:ext cx="8229600" cy="1143000"/>
          </a:xfrm>
        </p:spPr>
        <p:txBody>
          <a:bodyPr/>
          <a:lstStyle/>
          <a:p>
            <a:r>
              <a:rPr lang="en-US" altLang="en-US" dirty="0">
                <a:ea typeface="ＭＳ Ｐゴシック" charset="-128"/>
              </a:rPr>
              <a:t>MLP-Aware Cache Replacement</a:t>
            </a:r>
          </a:p>
        </p:txBody>
      </p:sp>
      <p:sp>
        <p:nvSpPr>
          <p:cNvPr id="340994" name="Content Placeholder 2"/>
          <p:cNvSpPr>
            <a:spLocks noGrp="1"/>
          </p:cNvSpPr>
          <p:nvPr>
            <p:ph idx="1"/>
          </p:nvPr>
        </p:nvSpPr>
        <p:spPr>
          <a:xfrm>
            <a:off x="228600" y="996950"/>
            <a:ext cx="8610600" cy="5194300"/>
          </a:xfrm>
        </p:spPr>
        <p:txBody>
          <a:bodyPr/>
          <a:lstStyle/>
          <a:p>
            <a:r>
              <a:rPr lang="en-US" altLang="en-US" dirty="0">
                <a:ea typeface="ＭＳ Ｐゴシック" charset="-128"/>
              </a:rPr>
              <a:t>How do we incorporate MLP into replacement decisions?</a:t>
            </a:r>
          </a:p>
          <a:p>
            <a:r>
              <a:rPr lang="en-US" altLang="en-US" dirty="0">
                <a:ea typeface="ＭＳ Ｐゴシック" charset="-128"/>
              </a:rPr>
              <a:t>Qureshi et al., “</a:t>
            </a:r>
            <a:r>
              <a:rPr lang="en-US" altLang="ja-JP" dirty="0">
                <a:solidFill>
                  <a:srgbClr val="0000FF"/>
                </a:solidFill>
                <a:ea typeface="ＭＳ Ｐゴシック" charset="-128"/>
              </a:rPr>
              <a:t>A Case for MLP-Aware Cache Replacement</a:t>
            </a:r>
            <a:r>
              <a:rPr lang="en-US" altLang="ja-JP" dirty="0">
                <a:ea typeface="ＭＳ Ｐゴシック" charset="-128"/>
              </a:rPr>
              <a:t>,</a:t>
            </a:r>
            <a:r>
              <a:rPr lang="en-US" altLang="en-US" dirty="0">
                <a:ea typeface="ＭＳ Ｐゴシック" charset="-128"/>
              </a:rPr>
              <a:t>”</a:t>
            </a:r>
            <a:r>
              <a:rPr lang="en-US" altLang="ja-JP" dirty="0">
                <a:ea typeface="ＭＳ Ｐゴシック" charset="-128"/>
              </a:rPr>
              <a:t> ISCA 2006.</a:t>
            </a:r>
          </a:p>
          <a:p>
            <a:endParaRPr lang="en-US" altLang="en-US" dirty="0">
              <a:ea typeface="ＭＳ Ｐゴシック" charset="-128"/>
            </a:endParaRPr>
          </a:p>
        </p:txBody>
      </p:sp>
      <p:sp>
        <p:nvSpPr>
          <p:cNvPr id="340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5C8BC96C-420C-F741-9AD8-2D48B62B7064}"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34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3104480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a:solidFill>
                  <a:schemeClr val="tx1"/>
                </a:solidFill>
              </a:rPr>
              <a:t>Fall 2022</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The content of this lecture is adapted from the slides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1F497D"/>
                </a:solidFill>
                <a:effectLst/>
                <a:uLnTx/>
                <a:uFillTx/>
                <a:latin typeface="Calibri"/>
                <a:ea typeface="+mn-ea"/>
                <a:cs typeface="+mn-cs"/>
              </a:rPr>
              <a:t>Vivek</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Seshadri</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Donghyuk</a:t>
            </a:r>
            <a:r>
              <a:rPr kumimoji="0" lang="en-US" sz="1800" b="1" i="1" u="none" strike="noStrike" kern="1200" cap="none" spc="0" normalizeH="0" baseline="0" noProof="0" dirty="0">
                <a:ln>
                  <a:noFill/>
                </a:ln>
                <a:solidFill>
                  <a:srgbClr val="1F497D"/>
                </a:solidFill>
                <a:effectLst/>
                <a:uLnTx/>
                <a:uFillTx/>
                <a:latin typeface="Calibri"/>
                <a:ea typeface="+mn-ea"/>
                <a:cs typeface="+mn-cs"/>
              </a:rPr>
              <a:t> Lee,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Yoongu</a:t>
            </a:r>
            <a:r>
              <a:rPr kumimoji="0" lang="en-US" sz="1800" b="1" i="1" u="none" strike="noStrike" kern="1200" cap="none" spc="0" normalizeH="0" baseline="0" noProof="0" dirty="0">
                <a:ln>
                  <a:noFill/>
                </a:ln>
                <a:solidFill>
                  <a:srgbClr val="1F497D"/>
                </a:solidFill>
                <a:effectLst/>
                <a:uLnTx/>
                <a:uFillTx/>
                <a:latin typeface="Calibri"/>
                <a:ea typeface="+mn-ea"/>
                <a:cs typeface="+mn-cs"/>
              </a:rPr>
              <a:t> Kim,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and lectures of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Onur</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Mutlu</a:t>
            </a:r>
            <a:r>
              <a:rPr kumimoji="0" lang="en-US" sz="1800" b="1" i="1" u="none" strike="noStrike" kern="1200" cap="none" spc="0" normalizeH="0" baseline="0" noProof="0" dirty="0">
                <a:ln>
                  <a:noFill/>
                </a:ln>
                <a:solidFill>
                  <a:srgbClr val="1F497D"/>
                </a:solidFill>
                <a:effectLst/>
                <a:uLnTx/>
                <a:uFillTx/>
                <a:latin typeface="Calibri"/>
                <a:ea typeface="+mn-ea"/>
                <a:cs typeface="+mn-cs"/>
              </a:rPr>
              <a:t> @ ETH and CMU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04670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3900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fontScale="90000"/>
          </a:bodyPr>
          <a:lstStyle/>
          <a:p>
            <a:pPr algn="ctr" eaLnBrk="1" hangingPunct="1"/>
            <a:r>
              <a:rPr lang="en-US" sz="4000" b="1" dirty="0">
                <a:solidFill>
                  <a:srgbClr val="0033CC"/>
                </a:solidFill>
                <a:latin typeface="Garamond" charset="0"/>
              </a:rPr>
              <a:t>Why Is Memory So Important? (Especially Today)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555027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7585"/>
            <a:ext cx="8229600" cy="1143000"/>
          </a:xfrm>
        </p:spPr>
        <p:txBody>
          <a:bodyPr/>
          <a:lstStyle/>
          <a:p>
            <a:r>
              <a:rPr lang="en-US" sz="4400" dirty="0"/>
              <a:t>The Performance Perspective</a:t>
            </a:r>
          </a:p>
        </p:txBody>
      </p:sp>
      <p:sp>
        <p:nvSpPr>
          <p:cNvPr id="3" name="Content Placeholder 2"/>
          <p:cNvSpPr>
            <a:spLocks noGrp="1"/>
          </p:cNvSpPr>
          <p:nvPr>
            <p:ph idx="1"/>
          </p:nvPr>
        </p:nvSpPr>
        <p:spPr>
          <a:xfrm>
            <a:off x="228600" y="997527"/>
            <a:ext cx="8915400" cy="5193723"/>
          </a:xfrm>
        </p:spPr>
        <p:txBody>
          <a:bodyPr/>
          <a:lstStyle/>
          <a:p>
            <a:r>
              <a:rPr lang="en-US" dirty="0"/>
              <a:t>“</a:t>
            </a:r>
            <a:r>
              <a:rPr lang="en-US" sz="2800" b="1" dirty="0">
                <a:solidFill>
                  <a:srgbClr val="0000FF"/>
                </a:solidFill>
              </a:rPr>
              <a:t>It</a:t>
            </a:r>
            <a:r>
              <a:rPr lang="fr-FR" sz="2800" b="1" dirty="0">
                <a:solidFill>
                  <a:srgbClr val="0000FF"/>
                </a:solidFill>
              </a:rPr>
              <a:t>’</a:t>
            </a:r>
            <a:r>
              <a:rPr lang="en-US" sz="2800" b="1" dirty="0">
                <a:solidFill>
                  <a:srgbClr val="0000FF"/>
                </a:solidFill>
              </a:rPr>
              <a:t>s the Memory, Stupid!</a:t>
            </a:r>
            <a:r>
              <a:rPr lang="en-US" dirty="0"/>
              <a:t>” (Richard Sites, MPR, 1996)</a:t>
            </a:r>
          </a:p>
        </p:txBody>
      </p:sp>
      <p:pic>
        <p:nvPicPr>
          <p:cNvPr id="10" name="Picture 9"/>
          <p:cNvPicPr>
            <a:picLocks noChangeAspect="1"/>
          </p:cNvPicPr>
          <p:nvPr/>
        </p:nvPicPr>
        <p:blipFill>
          <a:blip r:embed="rId2"/>
          <a:stretch>
            <a:fillRect/>
          </a:stretch>
        </p:blipFill>
        <p:spPr>
          <a:xfrm>
            <a:off x="203200" y="1606128"/>
            <a:ext cx="8724900" cy="4775200"/>
          </a:xfrm>
          <a:prstGeom prst="rect">
            <a:avLst/>
          </a:prstGeom>
        </p:spPr>
      </p:pic>
      <p:sp>
        <p:nvSpPr>
          <p:cNvPr id="6" name="AutoShape 25"/>
          <p:cNvSpPr>
            <a:spLocks noChangeArrowheads="1"/>
          </p:cNvSpPr>
          <p:nvPr/>
        </p:nvSpPr>
        <p:spPr bwMode="auto">
          <a:xfrm>
            <a:off x="2123728" y="3573016"/>
            <a:ext cx="2016224" cy="2304256"/>
          </a:xfrm>
          <a:prstGeom prst="roundRect">
            <a:avLst>
              <a:gd name="adj" fmla="val 16667"/>
            </a:avLst>
          </a:prstGeom>
          <a:noFill/>
          <a:ln w="88900">
            <a:solidFill>
              <a:srgbClr val="0000FF"/>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8" name="TextBox 7"/>
          <p:cNvSpPr txBox="1"/>
          <p:nvPr/>
        </p:nvSpPr>
        <p:spPr>
          <a:xfrm>
            <a:off x="107504" y="6496146"/>
            <a:ext cx="8871173" cy="28469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000000"/>
                </a:solidFill>
                <a:effectLst/>
                <a:uLnTx/>
                <a:uFillTx/>
                <a:latin typeface="Tahoma"/>
                <a:ea typeface=""/>
                <a:cs typeface="+mn-cs"/>
              </a:rPr>
              <a:t>Mutlu+, “</a:t>
            </a:r>
            <a:r>
              <a:rPr kumimoji="0" lang="en-US" sz="1250" b="0" i="0" u="none" strike="noStrike" kern="1200" cap="none" spc="0" normalizeH="0" baseline="0" noProof="0" dirty="0">
                <a:ln>
                  <a:noFill/>
                </a:ln>
                <a:solidFill>
                  <a:srgbClr val="0000FF"/>
                </a:solidFill>
                <a:effectLst/>
                <a:uLnTx/>
                <a:uFillTx/>
                <a:latin typeface="Tahoma"/>
                <a:ea typeface=""/>
                <a:cs typeface="+mn-cs"/>
              </a:rPr>
              <a:t>Runahead Execution: An Alternative to Very Large Instruction Windows for Out-of-Order Processors</a:t>
            </a:r>
            <a:r>
              <a:rPr kumimoji="0" lang="en-US" sz="1250" b="0" i="0" u="none" strike="noStrike" kern="1200" cap="none" spc="0" normalizeH="0" baseline="0" noProof="0" dirty="0">
                <a:ln>
                  <a:noFill/>
                </a:ln>
                <a:solidFill>
                  <a:srgbClr val="000000"/>
                </a:solidFill>
                <a:effectLst/>
                <a:uLnTx/>
                <a:uFillTx/>
                <a:latin typeface="Tahoma"/>
                <a:ea typeface=""/>
                <a:cs typeface="+mn-cs"/>
              </a:rPr>
              <a:t>,” HPCA 2003.</a:t>
            </a:r>
          </a:p>
        </p:txBody>
      </p:sp>
    </p:spTree>
    <p:extLst>
      <p:ext uri="{BB962C8B-B14F-4D97-AF65-F5344CB8AC3E}">
        <p14:creationId xmlns:p14="http://schemas.microsoft.com/office/powerpoint/2010/main" val="4962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39077"/>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78AE50-A064-BF4D-97C5-B7B9F4FAAF3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8162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457200" y="-118836"/>
            <a:ext cx="8229600" cy="1143000"/>
          </a:xfrm>
        </p:spPr>
        <p:txBody>
          <a:bodyPr/>
          <a:lstStyle/>
          <a:p>
            <a:r>
              <a:rPr lang="en-US" altLang="en-US" dirty="0">
                <a:ea typeface="ＭＳ Ｐゴシック" charset="-128"/>
              </a:rPr>
              <a:t>Handling Writes (II)</a:t>
            </a:r>
          </a:p>
        </p:txBody>
      </p:sp>
      <p:sp>
        <p:nvSpPr>
          <p:cNvPr id="35842" name="Content Placeholder 2"/>
          <p:cNvSpPr>
            <a:spLocks noGrp="1"/>
          </p:cNvSpPr>
          <p:nvPr>
            <p:ph idx="1"/>
          </p:nvPr>
        </p:nvSpPr>
        <p:spPr>
          <a:xfrm>
            <a:off x="228600" y="996950"/>
            <a:ext cx="8610600" cy="5194300"/>
          </a:xfrm>
        </p:spPr>
        <p:txBody>
          <a:bodyPr>
            <a:normAutofit fontScale="85000" lnSpcReduction="20000"/>
          </a:bodyPr>
          <a:lstStyle/>
          <a:p>
            <a:r>
              <a:rPr lang="en-US" altLang="en-US" dirty="0">
                <a:solidFill>
                  <a:srgbClr val="0033CC"/>
                </a:solidFill>
                <a:ea typeface="ＭＳ Ｐゴシック" charset="-128"/>
              </a:rPr>
              <a:t>Do we allocate a cache block on a write miss?</a:t>
            </a:r>
          </a:p>
          <a:p>
            <a:pPr lvl="1"/>
            <a:r>
              <a:rPr lang="en-US" altLang="en-US" dirty="0">
                <a:solidFill>
                  <a:srgbClr val="0033CC"/>
                </a:solidFill>
                <a:ea typeface="ＭＳ Ｐゴシック" charset="-128"/>
              </a:rPr>
              <a:t>Allocate on write miss: </a:t>
            </a:r>
            <a:r>
              <a:rPr lang="en-US" altLang="en-US" dirty="0">
                <a:ea typeface="ＭＳ Ｐゴシック" charset="-128"/>
              </a:rPr>
              <a:t>Yes</a:t>
            </a:r>
          </a:p>
          <a:p>
            <a:pPr lvl="1"/>
            <a:r>
              <a:rPr lang="en-US" altLang="en-US" dirty="0">
                <a:solidFill>
                  <a:srgbClr val="0033CC"/>
                </a:solidFill>
                <a:ea typeface="ＭＳ Ｐゴシック" charset="-128"/>
              </a:rPr>
              <a:t>No-allocate on write miss: </a:t>
            </a:r>
            <a:r>
              <a:rPr lang="en-US" altLang="en-US" dirty="0">
                <a:ea typeface="ＭＳ Ｐゴシック" charset="-128"/>
              </a:rPr>
              <a:t>No</a:t>
            </a:r>
          </a:p>
          <a:p>
            <a:pPr lvl="1"/>
            <a:endParaRPr lang="en-US" altLang="en-US" dirty="0">
              <a:ea typeface="ＭＳ Ｐゴシック" charset="-128"/>
            </a:endParaRPr>
          </a:p>
          <a:p>
            <a:r>
              <a:rPr lang="en-US" altLang="en-US" dirty="0">
                <a:ea typeface="ＭＳ Ｐゴシック" charset="-128"/>
              </a:rPr>
              <a:t>Allocate on write miss</a:t>
            </a:r>
          </a:p>
          <a:p>
            <a:pPr lvl="1">
              <a:buFont typeface="Wingdings" charset="2"/>
              <a:buNone/>
            </a:pPr>
            <a:r>
              <a:rPr lang="en-US" altLang="en-US" dirty="0">
                <a:ea typeface="ＭＳ Ｐゴシック" charset="-128"/>
              </a:rPr>
              <a:t>+ Can combine writes instead of writing each of them individually to next level</a:t>
            </a:r>
          </a:p>
          <a:p>
            <a:pPr lvl="1">
              <a:buFont typeface="Wingdings" charset="2"/>
              <a:buNone/>
            </a:pPr>
            <a:r>
              <a:rPr lang="en-US" altLang="en-US" dirty="0">
                <a:ea typeface="ＭＳ Ｐゴシック" charset="-128"/>
              </a:rPr>
              <a:t>+ Simpler because write misses can be treated the same way as read misses</a:t>
            </a:r>
          </a:p>
          <a:p>
            <a:pPr lvl="1">
              <a:buFont typeface="Wingdings" charset="2"/>
              <a:buNone/>
            </a:pPr>
            <a:r>
              <a:rPr lang="en-US" altLang="en-US" dirty="0">
                <a:ea typeface="ＭＳ Ｐゴシック" charset="-128"/>
              </a:rPr>
              <a:t>-- Requires (?) transfer of the whole cache block</a:t>
            </a:r>
          </a:p>
          <a:p>
            <a:endParaRPr lang="en-US" altLang="en-US" sz="1800" dirty="0">
              <a:ea typeface="ＭＳ Ｐゴシック" charset="-128"/>
            </a:endParaRPr>
          </a:p>
          <a:p>
            <a:r>
              <a:rPr lang="en-US" altLang="en-US" dirty="0">
                <a:ea typeface="ＭＳ Ｐゴシック" charset="-128"/>
              </a:rPr>
              <a:t>No-allocate</a:t>
            </a:r>
          </a:p>
          <a:p>
            <a:pPr lvl="1">
              <a:buFont typeface="Wingdings" charset="2"/>
              <a:buNone/>
            </a:pPr>
            <a:r>
              <a:rPr lang="en-US" altLang="en-US" dirty="0">
                <a:ea typeface="ＭＳ Ｐゴシック" charset="-128"/>
              </a:rPr>
              <a:t>+ Conserves cache space if locality of writes is low (potentially better cache hit rate)</a:t>
            </a: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055C5689-C532-2B4A-8A9C-CEFABA4C4FFE}"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4</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046988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228600" y="152400"/>
            <a:ext cx="8915400" cy="1066800"/>
          </a:xfrm>
        </p:spPr>
        <p:txBody>
          <a:bodyPr/>
          <a:lstStyle/>
          <a:p>
            <a:r>
              <a:rPr lang="en-US" sz="4400" dirty="0">
                <a:latin typeface="Garamond" charset="0"/>
                <a:ea typeface="ＭＳ Ｐゴシック" charset="0"/>
                <a:cs typeface="ＭＳ Ｐゴシック" charset="0"/>
              </a:rPr>
              <a:t>The Energy Perspective</a:t>
            </a:r>
          </a:p>
        </p:txBody>
      </p:sp>
      <p:sp>
        <p:nvSpPr>
          <p:cNvPr id="27033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378AE50-A064-BF4D-97C5-B7B9F4FAAF31}"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6000"/>
            <a:ext cx="8113713" cy="530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6826250" y="1524000"/>
            <a:ext cx="201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Dally, HiPEAC 2015</a:t>
            </a:r>
          </a:p>
        </p:txBody>
      </p:sp>
      <p:sp>
        <p:nvSpPr>
          <p:cNvPr id="7" name="AutoShape 25"/>
          <p:cNvSpPr>
            <a:spLocks noChangeArrowheads="1"/>
          </p:cNvSpPr>
          <p:nvPr/>
        </p:nvSpPr>
        <p:spPr bwMode="auto">
          <a:xfrm>
            <a:off x="971600" y="2420888"/>
            <a:ext cx="2160240" cy="648071"/>
          </a:xfrm>
          <a:prstGeom prst="roundRect">
            <a:avLst>
              <a:gd name="adj" fmla="val 16667"/>
            </a:avLst>
          </a:prstGeom>
          <a:noFill/>
          <a:ln w="63500">
            <a:solidFill>
              <a:schemeClr val="tx2">
                <a:lumMod val="60000"/>
                <a:lumOff val="40000"/>
              </a:schemeClr>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8" name="AutoShape 25"/>
          <p:cNvSpPr>
            <a:spLocks noChangeArrowheads="1"/>
          </p:cNvSpPr>
          <p:nvPr/>
        </p:nvSpPr>
        <p:spPr bwMode="auto">
          <a:xfrm>
            <a:off x="5724128" y="2492896"/>
            <a:ext cx="2160240" cy="648071"/>
          </a:xfrm>
          <a:prstGeom prst="roundRect">
            <a:avLst>
              <a:gd name="adj" fmla="val 16667"/>
            </a:avLst>
          </a:prstGeom>
          <a:noFill/>
          <a:ln w="63500">
            <a:solidFill>
              <a:srgbClr val="FF0000"/>
            </a:solidFill>
            <a:round/>
            <a:headEnd/>
            <a:tailEn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itchFamily="-107" charset="0"/>
              <a:ea typeface="Arial" pitchFamily="-107" charset="0"/>
              <a:cs typeface="Arial" pitchFamily="-107" charset="0"/>
            </a:endParaRPr>
          </a:p>
        </p:txBody>
      </p:sp>
      <p:sp>
        <p:nvSpPr>
          <p:cNvPr id="3" name="TextBox 2"/>
          <p:cNvSpPr txBox="1"/>
          <p:nvPr/>
        </p:nvSpPr>
        <p:spPr>
          <a:xfrm>
            <a:off x="323528" y="4869160"/>
            <a:ext cx="8489975" cy="1323439"/>
          </a:xfrm>
          <a:prstGeom prst="rect">
            <a:avLst/>
          </a:prstGeom>
          <a:solidFill>
            <a:srgbClr val="FF6600"/>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Tahoma"/>
                <a:ea typeface=""/>
                <a:cs typeface="+mn-cs"/>
              </a:rPr>
              <a:t>A memory access consumes ~1000X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Tahoma"/>
                <a:ea typeface=""/>
                <a:cs typeface="+mn-cs"/>
              </a:rPr>
              <a:t>the energy of a complex addition </a:t>
            </a:r>
          </a:p>
        </p:txBody>
      </p:sp>
    </p:spTree>
    <p:extLst>
      <p:ext uri="{BB962C8B-B14F-4D97-AF65-F5344CB8AC3E}">
        <p14:creationId xmlns:p14="http://schemas.microsoft.com/office/powerpoint/2010/main" val="1693596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10"/>
            <a:ext cx="8229600" cy="1143000"/>
          </a:xfrm>
        </p:spPr>
        <p:txBody>
          <a:bodyPr/>
          <a:lstStyle/>
          <a:p>
            <a:r>
              <a:rPr lang="en-US" sz="4400" dirty="0"/>
              <a:t>The Reliability Perspective</a:t>
            </a:r>
          </a:p>
        </p:txBody>
      </p:sp>
      <p:sp>
        <p:nvSpPr>
          <p:cNvPr id="3" name="Content Placeholder 2"/>
          <p:cNvSpPr>
            <a:spLocks noGrp="1"/>
          </p:cNvSpPr>
          <p:nvPr>
            <p:ph idx="1"/>
          </p:nvPr>
        </p:nvSpPr>
        <p:spPr>
          <a:xfrm>
            <a:off x="107504" y="908720"/>
            <a:ext cx="9036496" cy="5339680"/>
          </a:xfrm>
        </p:spPr>
        <p:txBody>
          <a:bodyPr/>
          <a:lstStyle/>
          <a:p>
            <a:r>
              <a:rPr lang="en-US" dirty="0">
                <a:solidFill>
                  <a:srgbClr val="FF0000"/>
                </a:solidFill>
              </a:rPr>
              <a:t>Data from all of Facebook’s servers worldwide</a:t>
            </a:r>
          </a:p>
          <a:p>
            <a:r>
              <a:rPr lang="en-US" sz="1800" dirty="0"/>
              <a:t>Meza+, “</a:t>
            </a:r>
            <a:r>
              <a:rPr lang="en-US" sz="1800" dirty="0">
                <a:solidFill>
                  <a:srgbClr val="0000FF"/>
                </a:solidFill>
              </a:rPr>
              <a:t>Revisiting Memory Errors in Large-Scale Production Data Centers</a:t>
            </a:r>
            <a:r>
              <a:rPr lang="en-US" sz="1800" dirty="0"/>
              <a:t>,” DSN’15.</a:t>
            </a: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5" name="Shape 402"/>
          <p:cNvSpPr/>
          <p:nvPr/>
        </p:nvSpPr>
        <p:spPr>
          <a:xfrm rot="548035">
            <a:off x="6981778" y="2908446"/>
            <a:ext cx="1526103" cy="2358594"/>
          </a:xfrm>
          <a:prstGeom prst="rect">
            <a:avLst/>
          </a:prstGeom>
          <a:solidFill>
            <a:srgbClr val="FFFFFF"/>
          </a:solidFill>
          <a:ln w="25400">
            <a:solidFill/>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wrap="square" lIns="0" tIns="0" rIns="0" bIns="0" anchor="b">
            <a:spAutoFit/>
          </a:bodyPr>
          <a:lstStyle/>
          <a:p>
            <a:pPr marL="0" marR="0" lvl="0" indent="0" algn="ctr" defTabSz="914400" rtl="0" eaLnBrk="1" fontAlgn="auto" latinLnBrk="0" hangingPunct="1">
              <a:lnSpc>
                <a:spcPct val="80000"/>
              </a:lnSpc>
              <a:spcBef>
                <a:spcPts val="0"/>
              </a:spcBef>
              <a:spcAft>
                <a:spcPts val="0"/>
              </a:spcAft>
              <a:buClrTx/>
              <a:buSzTx/>
              <a:buFontTx/>
              <a:buNone/>
              <a:tabLst/>
              <a:defRPr spc="0">
                <a:solidFill>
                  <a:srgbClr val="000000"/>
                </a:solidFill>
              </a:defRPr>
            </a:pPr>
            <a:r>
              <a:rPr kumimoji="0" sz="3800" b="0" i="1" u="none" strike="noStrike" kern="1200" cap="none" spc="-38" normalizeH="0" baseline="0" noProof="0" dirty="0">
                <a:ln>
                  <a:noFill/>
                </a:ln>
                <a:solidFill>
                  <a:srgbClr val="405F82"/>
                </a:solidFill>
                <a:effectLst/>
                <a:uLnTx/>
                <a:uFillTx/>
                <a:latin typeface="Garamond"/>
                <a:ea typeface=""/>
                <a:cs typeface="+mn-cs"/>
                <a:sym typeface="Vista Sans OT Medium"/>
              </a:rPr>
              <a:t>Intuition:</a:t>
            </a:r>
            <a:br>
              <a:rPr kumimoji="0" sz="3800" b="0" i="1" u="none" strike="noStrike" kern="1200" cap="none" spc="-38" normalizeH="0" baseline="0" noProof="0" dirty="0">
                <a:ln>
                  <a:noFill/>
                </a:ln>
                <a:solidFill>
                  <a:srgbClr val="405F82"/>
                </a:solidFill>
                <a:effectLst/>
                <a:uLnTx/>
                <a:uFillTx/>
                <a:latin typeface="Garamond"/>
                <a:ea typeface=""/>
                <a:cs typeface="+mn-cs"/>
                <a:sym typeface="Vista Sans OT Medium"/>
              </a:rPr>
            </a:br>
            <a: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t>quadratic</a:t>
            </a:r>
            <a:b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br>
            <a: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t>increase in</a:t>
            </a:r>
            <a:b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br>
            <a:r>
              <a:rPr kumimoji="0" sz="3800" b="0" i="1" u="none" strike="noStrike" kern="1200" cap="none" spc="-38" normalizeH="0" baseline="0" noProof="0" dirty="0">
                <a:ln>
                  <a:noFill/>
                </a:ln>
                <a:solidFill>
                  <a:srgbClr val="0000FF"/>
                </a:solidFill>
                <a:effectLst/>
                <a:uLnTx/>
                <a:uFillTx/>
                <a:latin typeface="Garamond"/>
                <a:ea typeface=""/>
                <a:cs typeface="+mn-cs"/>
                <a:sym typeface="Vista Sans OT Medium"/>
              </a:rPr>
              <a:t>capacity</a:t>
            </a:r>
          </a:p>
        </p:txBody>
      </p:sp>
      <p:pic>
        <p:nvPicPr>
          <p:cNvPr id="6" name="Picture 5"/>
          <p:cNvPicPr>
            <a:picLocks noChangeAspect="1"/>
          </p:cNvPicPr>
          <p:nvPr/>
        </p:nvPicPr>
        <p:blipFill>
          <a:blip r:embed="rId2"/>
          <a:stretch>
            <a:fillRect/>
          </a:stretch>
        </p:blipFill>
        <p:spPr>
          <a:xfrm>
            <a:off x="1634751" y="1844824"/>
            <a:ext cx="4953473" cy="4968552"/>
          </a:xfrm>
          <a:prstGeom prst="rect">
            <a:avLst/>
          </a:prstGeom>
        </p:spPr>
      </p:pic>
    </p:spTree>
    <p:extLst>
      <p:ext uri="{BB962C8B-B14F-4D97-AF65-F5344CB8AC3E}">
        <p14:creationId xmlns:p14="http://schemas.microsoft.com/office/powerpoint/2010/main" val="9067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50" y="-59798"/>
            <a:ext cx="8229600" cy="1143000"/>
          </a:xfrm>
        </p:spPr>
        <p:txBody>
          <a:bodyPr/>
          <a:lstStyle/>
          <a:p>
            <a:r>
              <a:rPr lang="en-US" sz="4400" dirty="0"/>
              <a:t>The Security Perspective</a:t>
            </a: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0" y="1083202"/>
            <a:ext cx="9144000" cy="5658166"/>
          </a:xfrm>
          <a:prstGeom prst="rect">
            <a:avLst/>
          </a:prstGeom>
        </p:spPr>
      </p:pic>
      <p:pic>
        <p:nvPicPr>
          <p:cNvPr id="3" name="Picture 2"/>
          <p:cNvPicPr>
            <a:picLocks noChangeAspect="1"/>
          </p:cNvPicPr>
          <p:nvPr/>
        </p:nvPicPr>
        <p:blipFill>
          <a:blip r:embed="rId4"/>
          <a:stretch>
            <a:fillRect/>
          </a:stretch>
        </p:blipFill>
        <p:spPr>
          <a:xfrm>
            <a:off x="24960" y="908720"/>
            <a:ext cx="9144000" cy="6057900"/>
          </a:xfrm>
          <a:prstGeom prst="rect">
            <a:avLst/>
          </a:prstGeom>
        </p:spPr>
      </p:pic>
      <p:pic>
        <p:nvPicPr>
          <p:cNvPr id="6" name="Picture 5"/>
          <p:cNvPicPr>
            <a:picLocks noChangeAspect="1"/>
          </p:cNvPicPr>
          <p:nvPr/>
        </p:nvPicPr>
        <p:blipFill>
          <a:blip r:embed="rId5"/>
          <a:stretch>
            <a:fillRect/>
          </a:stretch>
        </p:blipFill>
        <p:spPr>
          <a:xfrm>
            <a:off x="683568" y="5157192"/>
            <a:ext cx="7810500" cy="1625600"/>
          </a:xfrm>
          <a:prstGeom prst="rect">
            <a:avLst/>
          </a:prstGeom>
        </p:spPr>
      </p:pic>
    </p:spTree>
    <p:extLst>
      <p:ext uri="{BB962C8B-B14F-4D97-AF65-F5344CB8AC3E}">
        <p14:creationId xmlns:p14="http://schemas.microsoft.com/office/powerpoint/2010/main" val="7963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96081" y="2286000"/>
            <a:ext cx="8428037" cy="822325"/>
          </a:xfrm>
        </p:spPr>
        <p:txBody>
          <a:bodyPr>
            <a:normAutofit/>
          </a:bodyPr>
          <a:lstStyle/>
          <a:p>
            <a:pPr algn="ctr" eaLnBrk="1" hangingPunct="1"/>
            <a:r>
              <a:rPr lang="en-US" sz="4000" b="1" dirty="0">
                <a:solidFill>
                  <a:srgbClr val="0033CC"/>
                </a:solidFill>
                <a:latin typeface="Garamond" charset="0"/>
              </a:rPr>
              <a:t>Why Is DRAM </a:t>
            </a:r>
            <a:r>
              <a:rPr lang="en-US" sz="4000" b="1" i="1" dirty="0">
                <a:solidFill>
                  <a:srgbClr val="0033CC"/>
                </a:solidFill>
                <a:latin typeface="Garamond" charset="0"/>
              </a:rPr>
              <a:t>So</a:t>
            </a:r>
            <a:r>
              <a:rPr lang="en-US" sz="4000" b="1" dirty="0">
                <a:solidFill>
                  <a:srgbClr val="0033CC"/>
                </a:solidFill>
                <a:latin typeface="Garamond" charset="0"/>
              </a:rPr>
              <a:t> Slow? </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extLst>
      <p:ext uri="{BB962C8B-B14F-4D97-AF65-F5344CB8AC3E}">
        <p14:creationId xmlns:p14="http://schemas.microsoft.com/office/powerpoint/2010/main" val="1657741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(by </a:t>
            </a:r>
            <a:r>
              <a:rPr lang="en-US" dirty="0" err="1"/>
              <a:t>Vivek</a:t>
            </a:r>
            <a:r>
              <a:rPr lang="en-US" dirty="0"/>
              <a:t> </a:t>
            </a:r>
            <a:r>
              <a:rPr lang="en-US" dirty="0" err="1"/>
              <a:t>Seshadri</a:t>
            </a:r>
            <a:r>
              <a:rPr lang="en-US" dirty="0"/>
              <a:t>)</a:t>
            </a:r>
          </a:p>
        </p:txBody>
      </p:sp>
      <p:sp>
        <p:nvSpPr>
          <p:cNvPr id="4" name="TextBox 3"/>
          <p:cNvSpPr txBox="1"/>
          <p:nvPr/>
        </p:nvSpPr>
        <p:spPr>
          <a:xfrm>
            <a:off x="381000" y="1457980"/>
            <a:ext cx="61361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Conversation with a friend from Stanford</a:t>
            </a:r>
          </a:p>
        </p:txBody>
      </p:sp>
      <p:sp>
        <p:nvSpPr>
          <p:cNvPr id="7" name="Rounded Rectangular Callout 6"/>
          <p:cNvSpPr/>
          <p:nvPr/>
        </p:nvSpPr>
        <p:spPr>
          <a:xfrm>
            <a:off x="2514600" y="2590800"/>
            <a:ext cx="3886200" cy="533400"/>
          </a:xfrm>
          <a:prstGeom prst="wedgeRoundRectCallout">
            <a:avLst>
              <a:gd name="adj1" fmla="val -69179"/>
              <a:gd name="adj2" fmla="val 46284"/>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Why is DRAM </a:t>
            </a:r>
            <a:r>
              <a:rPr kumimoji="0" lang="en-US" sz="2600" b="0" i="1" u="none" strike="noStrike" kern="1200" cap="none" spc="0" normalizeH="0" baseline="0" noProof="0" dirty="0">
                <a:ln>
                  <a:noFill/>
                </a:ln>
                <a:solidFill>
                  <a:prstClr val="black"/>
                </a:solidFill>
                <a:effectLst/>
                <a:uLnTx/>
                <a:uFillTx/>
                <a:latin typeface="Calibri"/>
                <a:ea typeface="+mn-ea"/>
                <a:cs typeface="+mn-cs"/>
              </a:rPr>
              <a:t>so</a:t>
            </a:r>
            <a:r>
              <a:rPr kumimoji="0" lang="en-US" sz="2600" b="0" i="0" u="none" strike="noStrike" kern="1200" cap="none" spc="0" normalizeH="0" baseline="0" noProof="0" dirty="0">
                <a:ln>
                  <a:noFill/>
                </a:ln>
                <a:solidFill>
                  <a:prstClr val="black"/>
                </a:solidFill>
                <a:effectLst/>
                <a:uLnTx/>
                <a:uFillTx/>
                <a:latin typeface="Calibri"/>
                <a:ea typeface="+mn-ea"/>
                <a:cs typeface="+mn-cs"/>
              </a:rPr>
              <a:t> slow?!</a:t>
            </a:r>
          </a:p>
        </p:txBody>
      </p:sp>
      <p:sp>
        <p:nvSpPr>
          <p:cNvPr id="8" name="Rounded Rectangular Callout 7"/>
          <p:cNvSpPr/>
          <p:nvPr/>
        </p:nvSpPr>
        <p:spPr>
          <a:xfrm>
            <a:off x="4876800" y="3276600"/>
            <a:ext cx="1676400" cy="533400"/>
          </a:xfrm>
          <a:prstGeom prst="wedgeRoundRectCallout">
            <a:avLst>
              <a:gd name="adj1" fmla="val 81982"/>
              <a:gd name="adj2" fmla="val 48600"/>
              <a:gd name="adj3" fmla="val 16667"/>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Really?</a:t>
            </a:r>
          </a:p>
        </p:txBody>
      </p:sp>
      <p:sp>
        <p:nvSpPr>
          <p:cNvPr id="9" name="Rounded Rectangular Callout 8"/>
          <p:cNvSpPr/>
          <p:nvPr/>
        </p:nvSpPr>
        <p:spPr>
          <a:xfrm>
            <a:off x="2209800" y="4038600"/>
            <a:ext cx="4191000" cy="1828800"/>
          </a:xfrm>
          <a:prstGeom prst="wedgeRoundRectCallout">
            <a:avLst>
              <a:gd name="adj1" fmla="val -60483"/>
              <a:gd name="adj2" fmla="val -29970"/>
              <a:gd name="adj3" fmla="val 1666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50 nanoseconds to serve one request? Is that a fundamental limit to DRAM’s access latency?</a:t>
            </a:r>
          </a:p>
        </p:txBody>
      </p:sp>
      <p:pic>
        <p:nvPicPr>
          <p:cNvPr id="10" name="Picture 9" descr="him.jpg"/>
          <p:cNvPicPr>
            <a:picLocks noChangeAspect="1"/>
          </p:cNvPicPr>
          <p:nvPr/>
        </p:nvPicPr>
        <p:blipFill>
          <a:blip r:embed="rId3" cstate="print"/>
          <a:stretch>
            <a:fillRect/>
          </a:stretch>
        </p:blipFill>
        <p:spPr>
          <a:xfrm>
            <a:off x="381000" y="2590800"/>
            <a:ext cx="1282700" cy="1968500"/>
          </a:xfrm>
          <a:prstGeom prst="rect">
            <a:avLst/>
          </a:prstGeom>
        </p:spPr>
      </p:pic>
      <p:pic>
        <p:nvPicPr>
          <p:cNvPr id="11" name="Picture 10" descr="me.jpg"/>
          <p:cNvPicPr>
            <a:picLocks noChangeAspect="1"/>
          </p:cNvPicPr>
          <p:nvPr/>
        </p:nvPicPr>
        <p:blipFill>
          <a:blip r:embed="rId4" cstate="print"/>
          <a:srcRect b="15366"/>
          <a:stretch>
            <a:fillRect/>
          </a:stretch>
        </p:blipFill>
        <p:spPr>
          <a:xfrm flipH="1">
            <a:off x="7162800" y="2895600"/>
            <a:ext cx="1600200" cy="1700174"/>
          </a:xfrm>
          <a:prstGeom prst="rect">
            <a:avLst/>
          </a:prstGeom>
        </p:spPr>
      </p:pic>
      <p:sp>
        <p:nvSpPr>
          <p:cNvPr id="12" name="TextBox 11"/>
          <p:cNvSpPr txBox="1"/>
          <p:nvPr/>
        </p:nvSpPr>
        <p:spPr>
          <a:xfrm>
            <a:off x="593823" y="4648200"/>
            <a:ext cx="7777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Him</a:t>
            </a:r>
          </a:p>
        </p:txBody>
      </p:sp>
      <p:sp>
        <p:nvSpPr>
          <p:cNvPr id="13" name="TextBox 12"/>
          <p:cNvSpPr txBox="1"/>
          <p:nvPr/>
        </p:nvSpPr>
        <p:spPr>
          <a:xfrm>
            <a:off x="7680423" y="4648200"/>
            <a:ext cx="9698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Vivek</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4330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DRAM</a:t>
            </a:r>
          </a:p>
        </p:txBody>
      </p:sp>
      <p:pic>
        <p:nvPicPr>
          <p:cNvPr id="4" name="Picture 3" descr="Micron-DRAM.jpg"/>
          <p:cNvPicPr>
            <a:picLocks noChangeAspect="1"/>
          </p:cNvPicPr>
          <p:nvPr/>
        </p:nvPicPr>
        <p:blipFill>
          <a:blip r:embed="rId3" cstate="print"/>
          <a:stretch>
            <a:fillRect/>
          </a:stretch>
        </p:blipFill>
        <p:spPr>
          <a:xfrm>
            <a:off x="457200" y="2133600"/>
            <a:ext cx="4446528" cy="2150502"/>
          </a:xfrm>
          <a:prstGeom prst="rect">
            <a:avLst/>
          </a:prstGeom>
        </p:spPr>
      </p:pic>
      <p:sp>
        <p:nvSpPr>
          <p:cNvPr id="5" name="TextBox 4"/>
          <p:cNvSpPr txBox="1"/>
          <p:nvPr/>
        </p:nvSpPr>
        <p:spPr>
          <a:xfrm>
            <a:off x="5334000" y="1447800"/>
            <a:ext cx="25522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is in here?</a:t>
            </a:r>
          </a:p>
        </p:txBody>
      </p:sp>
      <p:cxnSp>
        <p:nvCxnSpPr>
          <p:cNvPr id="7" name="Curved Connector 6"/>
          <p:cNvCxnSpPr>
            <a:stCxn id="5" idx="1"/>
            <a:endCxn id="4" idx="0"/>
          </p:cNvCxnSpPr>
          <p:nvPr/>
        </p:nvCxnSpPr>
        <p:spPr>
          <a:xfrm rot="10800000" flipV="1">
            <a:off x="2680464" y="1709410"/>
            <a:ext cx="2653536" cy="424190"/>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Curved Connector 6"/>
          <p:cNvCxnSpPr>
            <a:stCxn id="12" idx="0"/>
            <a:endCxn id="4" idx="3"/>
          </p:cNvCxnSpPr>
          <p:nvPr/>
        </p:nvCxnSpPr>
        <p:spPr>
          <a:xfrm rot="16200000" flipV="1">
            <a:off x="5637088" y="2475492"/>
            <a:ext cx="677349" cy="2144067"/>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extBox 10"/>
          <p:cNvSpPr txBox="1"/>
          <p:nvPr/>
        </p:nvSpPr>
        <p:spPr>
          <a:xfrm>
            <a:off x="484418" y="1600200"/>
            <a:ext cx="14205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BBB59"/>
                </a:solidFill>
                <a:effectLst/>
                <a:uLnTx/>
                <a:uFillTx/>
                <a:latin typeface="Calibri"/>
                <a:ea typeface="+mn-ea"/>
                <a:cs typeface="+mn-cs"/>
              </a:rPr>
              <a:t>DRAM</a:t>
            </a:r>
            <a:endParaRPr kumimoji="0" lang="en-US" sz="3600" b="1" i="0" u="none" strike="noStrike" kern="1200" cap="none" spc="0" normalizeH="0" baseline="0" noProof="0" dirty="0">
              <a:ln>
                <a:noFill/>
              </a:ln>
              <a:solidFill>
                <a:prstClr val="black">
                  <a:lumMod val="90000"/>
                  <a:lumOff val="10000"/>
                </a:prstClr>
              </a:solidFill>
              <a:effectLst/>
              <a:uLnTx/>
              <a:uFillTx/>
              <a:latin typeface="Calibri"/>
              <a:ea typeface="+mn-ea"/>
              <a:cs typeface="+mn-cs"/>
            </a:endParaRPr>
          </a:p>
        </p:txBody>
      </p:sp>
      <p:sp>
        <p:nvSpPr>
          <p:cNvPr id="12" name="TextBox 11"/>
          <p:cNvSpPr txBox="1"/>
          <p:nvPr/>
        </p:nvSpPr>
        <p:spPr>
          <a:xfrm>
            <a:off x="4572000" y="3886200"/>
            <a:ext cx="49515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Problems related to today’s DRAM design</a:t>
            </a:r>
          </a:p>
        </p:txBody>
      </p:sp>
      <p:sp>
        <p:nvSpPr>
          <p:cNvPr id="26" name="TextBox 25"/>
          <p:cNvSpPr txBox="1"/>
          <p:nvPr/>
        </p:nvSpPr>
        <p:spPr>
          <a:xfrm>
            <a:off x="3276600" y="5496580"/>
            <a:ext cx="541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Solutions proposed by our research</a:t>
            </a:r>
          </a:p>
        </p:txBody>
      </p:sp>
      <p:cxnSp>
        <p:nvCxnSpPr>
          <p:cNvPr id="27" name="Curved Connector 6"/>
          <p:cNvCxnSpPr>
            <a:stCxn id="26" idx="1"/>
            <a:endCxn id="4" idx="2"/>
          </p:cNvCxnSpPr>
          <p:nvPr/>
        </p:nvCxnSpPr>
        <p:spPr>
          <a:xfrm rot="10800000">
            <a:off x="2680464" y="4284102"/>
            <a:ext cx="596136" cy="1474088"/>
          </a:xfrm>
          <a:prstGeom prst="curvedConnector2">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49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9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DRAM?</a:t>
            </a:r>
          </a:p>
        </p:txBody>
      </p:sp>
      <p:sp>
        <p:nvSpPr>
          <p:cNvPr id="4" name="TextBox 3"/>
          <p:cNvSpPr txBox="1"/>
          <p:nvPr/>
        </p:nvSpPr>
        <p:spPr>
          <a:xfrm>
            <a:off x="381000" y="1295400"/>
            <a:ext cx="82211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BBB59"/>
                </a:solidFill>
                <a:effectLst/>
                <a:uLnTx/>
                <a:uFillTx/>
                <a:latin typeface="Calibri"/>
                <a:ea typeface="+mn-ea"/>
                <a:cs typeface="+mn-cs"/>
              </a:rPr>
              <a:t>DRAM </a:t>
            </a:r>
            <a:r>
              <a:rPr kumimoji="0" lang="en-US" sz="36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 Dynamic Random Access Memory</a:t>
            </a:r>
            <a:endParaRPr kumimoji="0" lang="en-US" sz="3600" b="1" i="0" u="none" strike="noStrike" kern="1200" cap="none" spc="0" normalizeH="0" baseline="0" noProof="0" dirty="0">
              <a:ln>
                <a:noFill/>
              </a:ln>
              <a:solidFill>
                <a:prstClr val="black">
                  <a:lumMod val="90000"/>
                  <a:lumOff val="10000"/>
                </a:prstClr>
              </a:solidFill>
              <a:effectLst/>
              <a:uLnTx/>
              <a:uFillTx/>
              <a:latin typeface="Calibri"/>
              <a:ea typeface="+mn-ea"/>
              <a:cs typeface="+mn-cs"/>
            </a:endParaRPr>
          </a:p>
        </p:txBody>
      </p:sp>
      <p:sp>
        <p:nvSpPr>
          <p:cNvPr id="5" name="Rectangle 4"/>
          <p:cNvSpPr/>
          <p:nvPr/>
        </p:nvSpPr>
        <p:spPr>
          <a:xfrm>
            <a:off x="6761421" y="1371600"/>
            <a:ext cx="176907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600200" y="2743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3455434</a:t>
            </a:r>
          </a:p>
        </p:txBody>
      </p:sp>
      <p:sp>
        <p:nvSpPr>
          <p:cNvPr id="7" name="TextBox 6"/>
          <p:cNvSpPr txBox="1"/>
          <p:nvPr/>
        </p:nvSpPr>
        <p:spPr>
          <a:xfrm>
            <a:off x="1219200" y="2133600"/>
            <a:ext cx="2369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Array of Values</a:t>
            </a:r>
          </a:p>
        </p:txBody>
      </p:sp>
      <p:sp>
        <p:nvSpPr>
          <p:cNvPr id="8" name="Rectangle 7"/>
          <p:cNvSpPr/>
          <p:nvPr/>
        </p:nvSpPr>
        <p:spPr>
          <a:xfrm>
            <a:off x="1600200" y="3124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43543</a:t>
            </a:r>
          </a:p>
        </p:txBody>
      </p:sp>
      <p:sp>
        <p:nvSpPr>
          <p:cNvPr id="9" name="Rectangle 8"/>
          <p:cNvSpPr/>
          <p:nvPr/>
        </p:nvSpPr>
        <p:spPr>
          <a:xfrm>
            <a:off x="1600200" y="3505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98734</a:t>
            </a:r>
          </a:p>
        </p:txBody>
      </p:sp>
      <p:sp>
        <p:nvSpPr>
          <p:cNvPr id="10" name="Rectangle 9"/>
          <p:cNvSpPr/>
          <p:nvPr/>
        </p:nvSpPr>
        <p:spPr>
          <a:xfrm>
            <a:off x="1600200" y="3886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 name="Rectangle 10"/>
          <p:cNvSpPr/>
          <p:nvPr/>
        </p:nvSpPr>
        <p:spPr>
          <a:xfrm>
            <a:off x="1600200" y="4267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847</a:t>
            </a:r>
          </a:p>
        </p:txBody>
      </p:sp>
      <p:sp>
        <p:nvSpPr>
          <p:cNvPr id="12" name="Rectangle 11"/>
          <p:cNvSpPr/>
          <p:nvPr/>
        </p:nvSpPr>
        <p:spPr>
          <a:xfrm>
            <a:off x="1600200" y="4648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42</a:t>
            </a:r>
          </a:p>
        </p:txBody>
      </p:sp>
      <p:sp>
        <p:nvSpPr>
          <p:cNvPr id="13" name="Rectangle 12"/>
          <p:cNvSpPr/>
          <p:nvPr/>
        </p:nvSpPr>
        <p:spPr>
          <a:xfrm>
            <a:off x="1600200" y="5029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873909</a:t>
            </a:r>
          </a:p>
        </p:txBody>
      </p:sp>
      <p:sp>
        <p:nvSpPr>
          <p:cNvPr id="14" name="Rectangle 13"/>
          <p:cNvSpPr/>
          <p:nvPr/>
        </p:nvSpPr>
        <p:spPr>
          <a:xfrm>
            <a:off x="1600200" y="5410200"/>
            <a:ext cx="1600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1729</a:t>
            </a:r>
          </a:p>
        </p:txBody>
      </p:sp>
      <p:sp>
        <p:nvSpPr>
          <p:cNvPr id="19" name="TextBox 18"/>
          <p:cNvSpPr txBox="1"/>
          <p:nvPr/>
        </p:nvSpPr>
        <p:spPr>
          <a:xfrm>
            <a:off x="4176878" y="3048000"/>
            <a:ext cx="34431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onsolas" pitchFamily="49" charset="0"/>
                <a:ea typeface="+mn-ea"/>
                <a:cs typeface="Consolas" pitchFamily="49" charset="0"/>
              </a:rPr>
              <a:t>WRITE</a:t>
            </a:r>
            <a:r>
              <a:rPr kumimoji="0" lang="en-US" sz="2800" b="0" i="0" u="none" strike="noStrike" kern="1200" cap="none" spc="0" normalizeH="0" baseline="0" noProof="0" dirty="0">
                <a:ln>
                  <a:noFill/>
                </a:ln>
                <a:solidFill>
                  <a:prstClr val="black"/>
                </a:solidFill>
                <a:effectLst/>
                <a:uLnTx/>
                <a:uFillTx/>
                <a:latin typeface="Consolas" pitchFamily="49" charset="0"/>
                <a:ea typeface="+mn-ea"/>
                <a:cs typeface="Consolas" pitchFamily="49" charset="0"/>
              </a:rPr>
              <a:t> </a:t>
            </a:r>
            <a:r>
              <a:rPr kumimoji="0" lang="en-US" sz="2800" b="0" i="1" u="none" strike="noStrike" kern="1200" cap="none" spc="0" normalizeH="0" baseline="0" noProof="0" dirty="0">
                <a:ln>
                  <a:noFill/>
                </a:ln>
                <a:solidFill>
                  <a:prstClr val="black"/>
                </a:solidFill>
                <a:effectLst/>
                <a:uLnTx/>
                <a:uFillTx/>
                <a:latin typeface="Calibri"/>
                <a:ea typeface="+mn-ea"/>
                <a:cs typeface="+mn-cs"/>
              </a:rPr>
              <a:t>address</a:t>
            </a:r>
            <a:r>
              <a:rPr kumimoji="0" lang="en-US" sz="2800" b="0" i="0" u="none" strike="noStrike" kern="1200" cap="none" spc="0" normalizeH="0" baseline="0" noProof="0" dirty="0">
                <a:ln>
                  <a:noFill/>
                </a:ln>
                <a:solidFill>
                  <a:prstClr val="black"/>
                </a:solidFill>
                <a:effectLst/>
                <a:uLnTx/>
                <a:uFillTx/>
                <a:latin typeface="Calibri"/>
                <a:ea typeface="+mn-ea"/>
                <a:cs typeface="+mn-cs"/>
              </a:rPr>
              <a:t>, value</a:t>
            </a:r>
          </a:p>
        </p:txBody>
      </p:sp>
      <p:sp>
        <p:nvSpPr>
          <p:cNvPr id="21" name="TextBox 20"/>
          <p:cNvSpPr txBox="1"/>
          <p:nvPr/>
        </p:nvSpPr>
        <p:spPr>
          <a:xfrm>
            <a:off x="4176878" y="2590800"/>
            <a:ext cx="24945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onsolas" pitchFamily="49" charset="0"/>
                <a:ea typeface="+mn-ea"/>
                <a:cs typeface="Consolas" pitchFamily="49" charset="0"/>
              </a:rPr>
              <a:t>READ</a:t>
            </a:r>
            <a:r>
              <a:rPr kumimoji="0" lang="en-US" sz="2800" b="0" i="0" u="none" strike="noStrike" kern="1200" cap="none" spc="0" normalizeH="0" baseline="0" noProof="0" dirty="0">
                <a:ln>
                  <a:noFill/>
                </a:ln>
                <a:solidFill>
                  <a:prstClr val="black"/>
                </a:solidFill>
                <a:effectLst/>
                <a:uLnTx/>
                <a:uFillTx/>
                <a:latin typeface="Consolas" pitchFamily="49" charset="0"/>
                <a:ea typeface="+mn-ea"/>
                <a:cs typeface="Consolas" pitchFamily="49" charset="0"/>
              </a:rPr>
              <a:t>  </a:t>
            </a:r>
            <a:r>
              <a:rPr kumimoji="0" lang="en-US" sz="2800" b="0" i="1" u="none" strike="noStrike" kern="1200" cap="none" spc="0" normalizeH="0" baseline="0" noProof="0" dirty="0">
                <a:ln>
                  <a:noFill/>
                </a:ln>
                <a:solidFill>
                  <a:prstClr val="black"/>
                </a:solidFill>
                <a:effectLst/>
                <a:uLnTx/>
                <a:uFillTx/>
                <a:latin typeface="Calibri"/>
                <a:ea typeface="+mn-ea"/>
                <a:cs typeface="+mn-cs"/>
              </a:rPr>
              <a:t>address</a:t>
            </a:r>
          </a:p>
        </p:txBody>
      </p:sp>
      <p:sp>
        <p:nvSpPr>
          <p:cNvPr id="23" name="Rectangle 22"/>
          <p:cNvSpPr/>
          <p:nvPr/>
        </p:nvSpPr>
        <p:spPr>
          <a:xfrm>
            <a:off x="3762849" y="1371600"/>
            <a:ext cx="480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a:xfrm>
            <a:off x="4176878" y="3733800"/>
            <a:ext cx="4648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Accessing any location takes the same amount of time</a:t>
            </a:r>
          </a:p>
        </p:txBody>
      </p:sp>
      <p:sp>
        <p:nvSpPr>
          <p:cNvPr id="25" name="Rectangle 24"/>
          <p:cNvSpPr/>
          <p:nvPr/>
        </p:nvSpPr>
        <p:spPr>
          <a:xfrm>
            <a:off x="2049378" y="1371600"/>
            <a:ext cx="64770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p:cNvSpPr txBox="1"/>
          <p:nvPr/>
        </p:nvSpPr>
        <p:spPr>
          <a:xfrm>
            <a:off x="4176878" y="4800600"/>
            <a:ext cx="4648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Data needs to be constantly refreshed</a:t>
            </a:r>
          </a:p>
        </p:txBody>
      </p:sp>
      <p:sp>
        <p:nvSpPr>
          <p:cNvPr id="22" name="Slide Number Placeholder 2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42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animBg="1"/>
      <p:bldP spid="9" grpId="0" animBg="1"/>
      <p:bldP spid="10" grpId="0" animBg="1"/>
      <p:bldP spid="11" grpId="0" animBg="1"/>
      <p:bldP spid="12" grpId="0" animBg="1"/>
      <p:bldP spid="13" grpId="0" animBg="1"/>
      <p:bldP spid="14" grpId="0" animBg="1"/>
      <p:bldP spid="19" grpId="0"/>
      <p:bldP spid="21" grpId="0"/>
      <p:bldP spid="23" grpId="0" animBg="1"/>
      <p:bldP spid="23" grpId="1" animBg="1"/>
      <p:bldP spid="24" grpId="0"/>
      <p:bldP spid="25" grpId="0" animBg="1"/>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in Today’s Systems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Micron-DRAM.jpg"/>
          <p:cNvPicPr>
            <a:picLocks noChangeAspect="1"/>
          </p:cNvPicPr>
          <p:nvPr/>
        </p:nvPicPr>
        <p:blipFill>
          <a:blip r:embed="rId3" cstate="print"/>
          <a:srcRect l="-3491" b="-7218"/>
          <a:stretch>
            <a:fillRect/>
          </a:stretch>
        </p:blipFill>
        <p:spPr>
          <a:xfrm>
            <a:off x="3097411" y="2764536"/>
            <a:ext cx="3052445" cy="1529426"/>
          </a:xfrm>
          <a:prstGeom prst="rect">
            <a:avLst/>
          </a:prstGeom>
        </p:spPr>
      </p:pic>
      <p:pic>
        <p:nvPicPr>
          <p:cNvPr id="6" name="Picture 5" descr="desktop.jpg"/>
          <p:cNvPicPr>
            <a:picLocks noChangeAspect="1"/>
          </p:cNvPicPr>
          <p:nvPr/>
        </p:nvPicPr>
        <p:blipFill>
          <a:blip r:embed="rId4" cstate="print"/>
          <a:srcRect t="6707"/>
          <a:stretch>
            <a:fillRect/>
          </a:stretch>
        </p:blipFill>
        <p:spPr>
          <a:xfrm>
            <a:off x="457200" y="1844022"/>
            <a:ext cx="2286000" cy="1271606"/>
          </a:xfrm>
          <a:prstGeom prst="rect">
            <a:avLst/>
          </a:prstGeom>
        </p:spPr>
      </p:pic>
      <p:pic>
        <p:nvPicPr>
          <p:cNvPr id="7" name="Picture 6" descr="laptop.jpg"/>
          <p:cNvPicPr>
            <a:picLocks noChangeAspect="1"/>
          </p:cNvPicPr>
          <p:nvPr/>
        </p:nvPicPr>
        <p:blipFill>
          <a:blip r:embed="rId5" cstate="print"/>
          <a:stretch>
            <a:fillRect/>
          </a:stretch>
        </p:blipFill>
        <p:spPr>
          <a:xfrm>
            <a:off x="6324600" y="1600200"/>
            <a:ext cx="1981200" cy="1701851"/>
          </a:xfrm>
          <a:prstGeom prst="rect">
            <a:avLst/>
          </a:prstGeom>
        </p:spPr>
      </p:pic>
      <p:pic>
        <p:nvPicPr>
          <p:cNvPr id="8" name="Picture 7" descr="server.jpg"/>
          <p:cNvPicPr>
            <a:picLocks noChangeAspect="1"/>
          </p:cNvPicPr>
          <p:nvPr/>
        </p:nvPicPr>
        <p:blipFill>
          <a:blip r:embed="rId6" cstate="print"/>
          <a:stretch>
            <a:fillRect/>
          </a:stretch>
        </p:blipFill>
        <p:spPr>
          <a:xfrm>
            <a:off x="6172200" y="3810000"/>
            <a:ext cx="2235200" cy="1676400"/>
          </a:xfrm>
          <a:prstGeom prst="rect">
            <a:avLst/>
          </a:prstGeom>
        </p:spPr>
      </p:pic>
      <p:pic>
        <p:nvPicPr>
          <p:cNvPr id="9" name="Picture 8" descr="smart.jpg"/>
          <p:cNvPicPr>
            <a:picLocks noChangeAspect="1"/>
          </p:cNvPicPr>
          <p:nvPr/>
        </p:nvPicPr>
        <p:blipFill>
          <a:blip r:embed="rId7" cstate="print"/>
          <a:stretch>
            <a:fillRect/>
          </a:stretch>
        </p:blipFill>
        <p:spPr>
          <a:xfrm>
            <a:off x="609600" y="3733800"/>
            <a:ext cx="1752600" cy="1752600"/>
          </a:xfrm>
          <a:prstGeom prst="rect">
            <a:avLst/>
          </a:prstGeom>
        </p:spPr>
      </p:pic>
      <p:sp>
        <p:nvSpPr>
          <p:cNvPr id="10" name="Rectangle 9"/>
          <p:cNvSpPr/>
          <p:nvPr/>
        </p:nvSpPr>
        <p:spPr>
          <a:xfrm>
            <a:off x="381000" y="57150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Why DRAM? Why not some other memory?</a:t>
            </a:r>
          </a:p>
        </p:txBody>
      </p:sp>
      <p:cxnSp>
        <p:nvCxnSpPr>
          <p:cNvPr id="12" name="Shape 11"/>
          <p:cNvCxnSpPr>
            <a:stCxn id="5" idx="1"/>
            <a:endCxn id="6" idx="2"/>
          </p:cNvCxnSpPr>
          <p:nvPr/>
        </p:nvCxnSpPr>
        <p:spPr>
          <a:xfrm rot="10800000">
            <a:off x="1600201" y="3115629"/>
            <a:ext cx="1497211" cy="41362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hape 13"/>
          <p:cNvCxnSpPr>
            <a:stCxn id="5" idx="2"/>
            <a:endCxn id="9" idx="3"/>
          </p:cNvCxnSpPr>
          <p:nvPr/>
        </p:nvCxnSpPr>
        <p:spPr>
          <a:xfrm rot="5400000">
            <a:off x="3334848" y="3321314"/>
            <a:ext cx="316138" cy="2261434"/>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5" idx="3"/>
            <a:endCxn id="8" idx="0"/>
          </p:cNvCxnSpPr>
          <p:nvPr/>
        </p:nvCxnSpPr>
        <p:spPr>
          <a:xfrm>
            <a:off x="6149856" y="3529249"/>
            <a:ext cx="1139944" cy="280751"/>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8" name="Shape 17"/>
          <p:cNvCxnSpPr>
            <a:stCxn id="5" idx="0"/>
            <a:endCxn id="7" idx="1"/>
          </p:cNvCxnSpPr>
          <p:nvPr/>
        </p:nvCxnSpPr>
        <p:spPr>
          <a:xfrm rot="5400000" flipH="1" flipV="1">
            <a:off x="5317412" y="1757348"/>
            <a:ext cx="313410" cy="170096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Model</a:t>
            </a:r>
          </a:p>
        </p:txBody>
      </p:sp>
      <p:pic>
        <p:nvPicPr>
          <p:cNvPr id="4" name="Picture 3" descr="intel.jpg"/>
          <p:cNvPicPr>
            <a:picLocks noChangeAspect="1"/>
          </p:cNvPicPr>
          <p:nvPr/>
        </p:nvPicPr>
        <p:blipFill>
          <a:blip r:embed="rId3" cstate="print"/>
          <a:srcRect l="5366" t="4603" b="21334"/>
          <a:stretch>
            <a:fillRect/>
          </a:stretch>
        </p:blipFill>
        <p:spPr>
          <a:xfrm>
            <a:off x="1393531" y="1976022"/>
            <a:ext cx="1480310" cy="1351650"/>
          </a:xfrm>
          <a:prstGeom prst="rect">
            <a:avLst/>
          </a:prstGeom>
        </p:spPr>
      </p:pic>
      <p:pic>
        <p:nvPicPr>
          <p:cNvPr id="5" name="Picture 4" descr="Micron-DRAM.jpg"/>
          <p:cNvPicPr>
            <a:picLocks noChangeAspect="1"/>
          </p:cNvPicPr>
          <p:nvPr/>
        </p:nvPicPr>
        <p:blipFill>
          <a:blip r:embed="rId4" cstate="print"/>
          <a:stretch>
            <a:fillRect/>
          </a:stretch>
        </p:blipFill>
        <p:spPr>
          <a:xfrm>
            <a:off x="5611872" y="1938615"/>
            <a:ext cx="2949456" cy="1426464"/>
          </a:xfrm>
          <a:prstGeom prst="rect">
            <a:avLst/>
          </a:prstGeom>
        </p:spPr>
      </p:pic>
      <p:sp>
        <p:nvSpPr>
          <p:cNvPr id="6" name="TextBox 5"/>
          <p:cNvSpPr txBox="1"/>
          <p:nvPr/>
        </p:nvSpPr>
        <p:spPr>
          <a:xfrm>
            <a:off x="1290032" y="1391550"/>
            <a:ext cx="16055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Processor</a:t>
            </a:r>
          </a:p>
        </p:txBody>
      </p:sp>
      <p:sp>
        <p:nvSpPr>
          <p:cNvPr id="7" name="TextBox 6"/>
          <p:cNvSpPr txBox="1"/>
          <p:nvPr/>
        </p:nvSpPr>
        <p:spPr>
          <a:xfrm>
            <a:off x="5956264" y="1391550"/>
            <a:ext cx="14351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Memory</a:t>
            </a:r>
          </a:p>
        </p:txBody>
      </p:sp>
      <p:sp>
        <p:nvSpPr>
          <p:cNvPr id="8" name="TextBox 7"/>
          <p:cNvSpPr txBox="1"/>
          <p:nvPr/>
        </p:nvSpPr>
        <p:spPr>
          <a:xfrm>
            <a:off x="4876800" y="3429000"/>
            <a:ext cx="14234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Program</a:t>
            </a:r>
          </a:p>
        </p:txBody>
      </p:sp>
      <p:sp>
        <p:nvSpPr>
          <p:cNvPr id="9" name="TextBox 8"/>
          <p:cNvSpPr txBox="1"/>
          <p:nvPr/>
        </p:nvSpPr>
        <p:spPr>
          <a:xfrm>
            <a:off x="7368146" y="3429000"/>
            <a:ext cx="8614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Data</a:t>
            </a:r>
          </a:p>
        </p:txBody>
      </p:sp>
      <p:sp>
        <p:nvSpPr>
          <p:cNvPr id="10" name="Rectangle 9"/>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T1 = Read Data[1]</a:t>
            </a:r>
          </a:p>
        </p:txBody>
      </p:sp>
      <p:sp>
        <p:nvSpPr>
          <p:cNvPr id="11" name="Rectangle 10"/>
          <p:cNvSpPr/>
          <p:nvPr/>
        </p:nvSpPr>
        <p:spPr>
          <a:xfrm>
            <a:off x="4572000" y="4419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T2 = Read Data[2]</a:t>
            </a:r>
          </a:p>
        </p:txBody>
      </p:sp>
      <p:sp>
        <p:nvSpPr>
          <p:cNvPr id="12" name="Rectangle 11"/>
          <p:cNvSpPr/>
          <p:nvPr/>
        </p:nvSpPr>
        <p:spPr>
          <a:xfrm>
            <a:off x="4572000" y="4800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T3 = T1 + T2</a:t>
            </a:r>
          </a:p>
        </p:txBody>
      </p:sp>
      <p:sp>
        <p:nvSpPr>
          <p:cNvPr id="13" name="Rectangle 12"/>
          <p:cNvSpPr/>
          <p:nvPr/>
        </p:nvSpPr>
        <p:spPr>
          <a:xfrm>
            <a:off x="4572000" y="5181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Write Data[3], T3</a:t>
            </a:r>
          </a:p>
        </p:txBody>
      </p:sp>
      <p:sp>
        <p:nvSpPr>
          <p:cNvPr id="15" name="Rectangle 14"/>
          <p:cNvSpPr/>
          <p:nvPr/>
        </p:nvSpPr>
        <p:spPr>
          <a:xfrm>
            <a:off x="7086600" y="4038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3</a:t>
            </a:r>
          </a:p>
        </p:txBody>
      </p:sp>
      <p:sp>
        <p:nvSpPr>
          <p:cNvPr id="16" name="Rectangle 15"/>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4</a:t>
            </a:r>
          </a:p>
        </p:txBody>
      </p:sp>
      <p:sp>
        <p:nvSpPr>
          <p:cNvPr id="17" name="Rectangle 16"/>
          <p:cNvSpPr/>
          <p:nvPr/>
        </p:nvSpPr>
        <p:spPr>
          <a:xfrm>
            <a:off x="7086600" y="4800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8</a:t>
            </a:r>
          </a:p>
        </p:txBody>
      </p:sp>
      <p:sp>
        <p:nvSpPr>
          <p:cNvPr id="18" name="Rectangle 17"/>
          <p:cNvSpPr/>
          <p:nvPr/>
        </p:nvSpPr>
        <p:spPr>
          <a:xfrm>
            <a:off x="7086600" y="5181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2</a:t>
            </a:r>
          </a:p>
        </p:txBody>
      </p:sp>
      <p:cxnSp>
        <p:nvCxnSpPr>
          <p:cNvPr id="21" name="Straight Arrow Connector 20"/>
          <p:cNvCxnSpPr>
            <a:stCxn id="8" idx="0"/>
          </p:cNvCxnSpPr>
          <p:nvPr/>
        </p:nvCxnSpPr>
        <p:spPr>
          <a:xfrm rot="5400000" flipH="1" flipV="1">
            <a:off x="5651767" y="2984767"/>
            <a:ext cx="381000" cy="507466"/>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rot="16200000" flipV="1">
            <a:off x="7595137" y="3225263"/>
            <a:ext cx="152400" cy="255073"/>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4038600"/>
            <a:ext cx="21336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T1 = Read Data[1]</a:t>
            </a:r>
          </a:p>
        </p:txBody>
      </p:sp>
      <p:sp>
        <p:nvSpPr>
          <p:cNvPr id="25" name="Rectangle 24"/>
          <p:cNvSpPr/>
          <p:nvPr/>
        </p:nvSpPr>
        <p:spPr>
          <a:xfrm>
            <a:off x="7086600" y="4419600"/>
            <a:ext cx="14478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Calibri"/>
                <a:ea typeface="+mn-ea"/>
                <a:cs typeface="+mn-cs"/>
              </a:rPr>
              <a:t>4</a:t>
            </a:r>
          </a:p>
        </p:txBody>
      </p:sp>
      <p:sp>
        <p:nvSpPr>
          <p:cNvPr id="22" name="TextBox 21"/>
          <p:cNvSpPr txBox="1"/>
          <p:nvPr/>
        </p:nvSpPr>
        <p:spPr>
          <a:xfrm>
            <a:off x="533400" y="4038600"/>
            <a:ext cx="362227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4 instruction accesses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data accesses</a:t>
            </a:r>
          </a:p>
        </p:txBody>
      </p:sp>
      <p:sp>
        <p:nvSpPr>
          <p:cNvPr id="26" name="Rectangle 25"/>
          <p:cNvSpPr/>
          <p:nvPr/>
        </p:nvSpPr>
        <p:spPr>
          <a:xfrm>
            <a:off x="533400" y="5791200"/>
            <a:ext cx="8001000"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Memory performance is important</a:t>
            </a:r>
          </a:p>
        </p:txBody>
      </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0" name="Left-Right Arrow 29"/>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09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3.79278E-6 L -0.38334 3.79278E-6 " pathEditMode="relative" rAng="0" ptsTypes="AA">
                                      <p:cBhvr>
                                        <p:cTn id="6" dur="500" fill="hold"/>
                                        <p:tgtEl>
                                          <p:spTgt spid="24"/>
                                        </p:tgtEl>
                                        <p:attrNameLst>
                                          <p:attrName>ppt_x</p:attrName>
                                          <p:attrName>ppt_y</p:attrName>
                                        </p:attrNameLst>
                                      </p:cBhvr>
                                      <p:rCtr x="-192"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33333E-6 -3.70028E-7 L -0.62084 -3.70028E-7 " pathEditMode="relative" rAng="0" ptsTypes="AA">
                                      <p:cBhvr>
                                        <p:cTn id="10" dur="500" fill="hold"/>
                                        <p:tgtEl>
                                          <p:spTgt spid="25"/>
                                        </p:tgtEl>
                                        <p:attrNameLst>
                                          <p:attrName>ppt_x</p:attrName>
                                          <p:attrName>ppt_y</p:attrName>
                                        </p:attrNameLst>
                                      </p:cBhvr>
                                      <p:rCtr x="-310" y="0"/>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2"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tLang="en-US">
                <a:ea typeface="ＭＳ Ｐゴシック" charset="-128"/>
              </a:rPr>
              <a:t>Handling Writes (III)</a:t>
            </a:r>
          </a:p>
        </p:txBody>
      </p:sp>
      <p:sp>
        <p:nvSpPr>
          <p:cNvPr id="3" name="Content Placeholder 2"/>
          <p:cNvSpPr>
            <a:spLocks noGrp="1"/>
          </p:cNvSpPr>
          <p:nvPr>
            <p:ph idx="1"/>
          </p:nvPr>
        </p:nvSpPr>
        <p:spPr>
          <a:xfrm>
            <a:off x="228600" y="1289844"/>
            <a:ext cx="8610600" cy="5194300"/>
          </a:xfrm>
        </p:spPr>
        <p:txBody>
          <a:bodyPr/>
          <a:lstStyle/>
          <a:p>
            <a:r>
              <a:rPr lang="en-US" altLang="en-US" dirty="0">
                <a:ea typeface="ＭＳ Ｐゴシック" charset="-128"/>
              </a:rPr>
              <a:t>What if the processor writes to an entire block over a small amount of time?</a:t>
            </a:r>
          </a:p>
          <a:p>
            <a:endParaRPr lang="en-US" altLang="en-US" dirty="0">
              <a:ea typeface="ＭＳ Ｐゴシック" charset="-128"/>
            </a:endParaRPr>
          </a:p>
          <a:p>
            <a:r>
              <a:rPr lang="en-US" altLang="en-US" dirty="0">
                <a:ea typeface="ＭＳ Ｐゴシック" charset="-128"/>
              </a:rPr>
              <a:t>Is there any need to bring the block into the cache from memory in the first place?</a:t>
            </a:r>
          </a:p>
          <a:p>
            <a:endParaRPr lang="en-US" altLang="en-US" dirty="0">
              <a:ea typeface="ＭＳ Ｐゴシック" charset="-128"/>
            </a:endParaRPr>
          </a:p>
          <a:p>
            <a:r>
              <a:rPr lang="en-US" altLang="en-US" dirty="0">
                <a:ea typeface="ＭＳ Ｐゴシック" charset="-128"/>
              </a:rPr>
              <a:t>Ditto for a </a:t>
            </a:r>
            <a:r>
              <a:rPr lang="en-US" altLang="en-US" i="1" dirty="0">
                <a:ea typeface="ＭＳ Ｐゴシック" charset="-128"/>
              </a:rPr>
              <a:t>portion</a:t>
            </a:r>
            <a:r>
              <a:rPr lang="en-US" altLang="en-US" dirty="0">
                <a:ea typeface="ＭＳ Ｐゴシック" charset="-128"/>
              </a:rPr>
              <a:t> of the block, i.e., </a:t>
            </a:r>
            <a:r>
              <a:rPr lang="en-US" altLang="en-US" dirty="0" err="1">
                <a:ea typeface="ＭＳ Ｐゴシック" charset="-128"/>
              </a:rPr>
              <a:t>subblock</a:t>
            </a:r>
            <a:endParaRPr lang="en-US" altLang="en-US" dirty="0">
              <a:ea typeface="ＭＳ Ｐゴシック" charset="-128"/>
            </a:endParaRPr>
          </a:p>
          <a:p>
            <a:pPr lvl="1"/>
            <a:r>
              <a:rPr lang="en-US" altLang="en-US" dirty="0">
                <a:ea typeface="ＭＳ Ｐゴシック" charset="-128"/>
              </a:rPr>
              <a:t>E.g., 4 bytes out of 64 bytes</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12A5D35-07E6-6D4C-9878-5E99CFB24220}"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76752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that Affect Choice of Memory</a:t>
            </a: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dirty="0"/>
              <a:t>Speed</a:t>
            </a:r>
          </a:p>
          <a:p>
            <a:pPr lvl="1"/>
            <a:r>
              <a:rPr lang="en-US" dirty="0"/>
              <a:t>Should be reasonably fast compared to processor</a:t>
            </a:r>
          </a:p>
          <a:p>
            <a:pPr lvl="1"/>
            <a:endParaRPr lang="en-US" dirty="0"/>
          </a:p>
          <a:p>
            <a:pPr marL="514350" indent="-514350">
              <a:buFont typeface="+mj-lt"/>
              <a:buAutoNum type="arabicPeriod"/>
            </a:pPr>
            <a:r>
              <a:rPr lang="en-US" dirty="0"/>
              <a:t>Capacity</a:t>
            </a:r>
          </a:p>
          <a:p>
            <a:pPr lvl="1"/>
            <a:r>
              <a:rPr lang="en-US" dirty="0"/>
              <a:t>Should be large enough to fit programs and data</a:t>
            </a:r>
          </a:p>
          <a:p>
            <a:pPr lvl="1"/>
            <a:endParaRPr lang="en-US" dirty="0"/>
          </a:p>
          <a:p>
            <a:pPr marL="514350" indent="-514350">
              <a:buFont typeface="+mj-lt"/>
              <a:buAutoNum type="arabicPeriod"/>
            </a:pPr>
            <a:r>
              <a:rPr lang="en-US" dirty="0"/>
              <a:t>Cost</a:t>
            </a:r>
          </a:p>
          <a:p>
            <a:pPr lvl="1"/>
            <a:r>
              <a:rPr lang="en-US" dirty="0"/>
              <a:t>Should be cheap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695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DRAM?</a:t>
            </a:r>
          </a:p>
        </p:txBody>
      </p:sp>
      <p:cxnSp>
        <p:nvCxnSpPr>
          <p:cNvPr id="7" name="Straight Arrow Connector 6"/>
          <p:cNvCxnSpPr/>
          <p:nvPr/>
        </p:nvCxnSpPr>
        <p:spPr>
          <a:xfrm rot="5400000" flipH="1" flipV="1">
            <a:off x="-381794" y="3743186"/>
            <a:ext cx="4114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5801380"/>
            <a:ext cx="6400800" cy="158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5740" y="5968425"/>
            <a:ext cx="239392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Access Latency</a:t>
            </a:r>
          </a:p>
        </p:txBody>
      </p:sp>
      <p:sp>
        <p:nvSpPr>
          <p:cNvPr id="12" name="TextBox 11"/>
          <p:cNvSpPr txBox="1"/>
          <p:nvPr/>
        </p:nvSpPr>
        <p:spPr>
          <a:xfrm rot="16200000">
            <a:off x="591666" y="3410597"/>
            <a:ext cx="9254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Cost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9" name="Group 28"/>
          <p:cNvGrpSpPr/>
          <p:nvPr/>
        </p:nvGrpSpPr>
        <p:grpSpPr>
          <a:xfrm>
            <a:off x="2605903" y="1828800"/>
            <a:ext cx="5395097" cy="3614410"/>
            <a:chOff x="2362200" y="1828800"/>
            <a:chExt cx="5395097" cy="3614410"/>
          </a:xfrm>
        </p:grpSpPr>
        <p:sp>
          <p:nvSpPr>
            <p:cNvPr id="16" name="Freeform 15"/>
            <p:cNvSpPr/>
            <p:nvPr/>
          </p:nvSpPr>
          <p:spPr>
            <a:xfrm>
              <a:off x="2438400" y="1848240"/>
              <a:ext cx="5250493" cy="3518770"/>
            </a:xfrm>
            <a:custGeom>
              <a:avLst/>
              <a:gdLst>
                <a:gd name="connsiteX0" fmla="*/ 0 w 5110619"/>
                <a:gd name="connsiteY0" fmla="*/ 0 h 3407080"/>
                <a:gd name="connsiteX1" fmla="*/ 1277655 w 5110619"/>
                <a:gd name="connsiteY1" fmla="*/ 2655518 h 3407080"/>
                <a:gd name="connsiteX2" fmla="*/ 5110619 w 5110619"/>
                <a:gd name="connsiteY2" fmla="*/ 3407080 h 3407080"/>
              </a:gdLst>
              <a:ahLst/>
              <a:cxnLst>
                <a:cxn ang="0">
                  <a:pos x="connsiteX0" y="connsiteY0"/>
                </a:cxn>
                <a:cxn ang="0">
                  <a:pos x="connsiteX1" y="connsiteY1"/>
                </a:cxn>
                <a:cxn ang="0">
                  <a:pos x="connsiteX2" y="connsiteY2"/>
                </a:cxn>
              </a:cxnLst>
              <a:rect l="l" t="t" r="r" b="b"/>
              <a:pathLst>
                <a:path w="5110619" h="3407080">
                  <a:moveTo>
                    <a:pt x="0" y="0"/>
                  </a:moveTo>
                  <a:cubicBezTo>
                    <a:pt x="212942" y="1043835"/>
                    <a:pt x="425885" y="2087671"/>
                    <a:pt x="1277655" y="2655518"/>
                  </a:cubicBezTo>
                  <a:cubicBezTo>
                    <a:pt x="2129425" y="3223365"/>
                    <a:pt x="4440477" y="3365327"/>
                    <a:pt x="5110619" y="340708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16"/>
            <p:cNvSpPr/>
            <p:nvPr/>
          </p:nvSpPr>
          <p:spPr>
            <a:xfrm>
              <a:off x="7604897" y="529081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p:cNvSpPr/>
            <p:nvPr/>
          </p:nvSpPr>
          <p:spPr>
            <a:xfrm>
              <a:off x="6251045" y="5175988"/>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3352800" y="4228578"/>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2641948" y="28956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2362200" y="1828800"/>
              <a:ext cx="152400" cy="152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TextBox 21"/>
          <p:cNvSpPr txBox="1"/>
          <p:nvPr/>
        </p:nvSpPr>
        <p:spPr>
          <a:xfrm>
            <a:off x="1905000" y="1295400"/>
            <a:ext cx="1521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Flip-flops</a:t>
            </a:r>
          </a:p>
        </p:txBody>
      </p:sp>
      <p:sp>
        <p:nvSpPr>
          <p:cNvPr id="23" name="TextBox 22"/>
          <p:cNvSpPr txBox="1"/>
          <p:nvPr/>
        </p:nvSpPr>
        <p:spPr>
          <a:xfrm>
            <a:off x="1757891" y="2710190"/>
            <a:ext cx="10615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SRAM</a:t>
            </a:r>
          </a:p>
        </p:txBody>
      </p:sp>
      <p:sp>
        <p:nvSpPr>
          <p:cNvPr id="24" name="TextBox 23"/>
          <p:cNvSpPr txBox="1"/>
          <p:nvPr/>
        </p:nvSpPr>
        <p:spPr>
          <a:xfrm>
            <a:off x="3733800" y="3733800"/>
            <a:ext cx="11448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DRAM</a:t>
            </a:r>
          </a:p>
        </p:txBody>
      </p:sp>
      <p:sp>
        <p:nvSpPr>
          <p:cNvPr id="25" name="TextBox 24"/>
          <p:cNvSpPr txBox="1"/>
          <p:nvPr/>
        </p:nvSpPr>
        <p:spPr>
          <a:xfrm>
            <a:off x="5562600" y="5191780"/>
            <a:ext cx="93326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Flash</a:t>
            </a:r>
          </a:p>
        </p:txBody>
      </p:sp>
      <p:sp>
        <p:nvSpPr>
          <p:cNvPr id="26" name="TextBox 25"/>
          <p:cNvSpPr txBox="1"/>
          <p:nvPr/>
        </p:nvSpPr>
        <p:spPr>
          <a:xfrm>
            <a:off x="7665995" y="4767590"/>
            <a:ext cx="7922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Disk</a:t>
            </a:r>
          </a:p>
        </p:txBody>
      </p:sp>
      <p:cxnSp>
        <p:nvCxnSpPr>
          <p:cNvPr id="32" name="Straight Arrow Connector 31"/>
          <p:cNvCxnSpPr/>
          <p:nvPr/>
        </p:nvCxnSpPr>
        <p:spPr>
          <a:xfrm>
            <a:off x="4800600" y="4344988"/>
            <a:ext cx="15240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81400" y="1371600"/>
            <a:ext cx="1295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Higher Cost</a:t>
            </a:r>
          </a:p>
        </p:txBody>
      </p:sp>
      <p:cxnSp>
        <p:nvCxnSpPr>
          <p:cNvPr id="35" name="Straight Arrow Connector 34"/>
          <p:cNvCxnSpPr/>
          <p:nvPr/>
        </p:nvCxnSpPr>
        <p:spPr>
          <a:xfrm rot="5400000" flipH="1" flipV="1">
            <a:off x="3734594" y="2659797"/>
            <a:ext cx="1066800" cy="1588"/>
          </a:xfrm>
          <a:prstGeom prst="straightConnector1">
            <a:avLst/>
          </a:prstGeom>
          <a:ln w="28575">
            <a:solidFill>
              <a:schemeClr val="tx1">
                <a:lumMod val="90000"/>
                <a:lumOff val="1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324600" y="3893403"/>
            <a:ext cx="243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Higher access latency</a:t>
            </a:r>
          </a:p>
        </p:txBody>
      </p:sp>
      <p:sp>
        <p:nvSpPr>
          <p:cNvPr id="28" name="Rounded Rectangular Callout 27"/>
          <p:cNvSpPr/>
          <p:nvPr/>
        </p:nvSpPr>
        <p:spPr>
          <a:xfrm>
            <a:off x="5105400" y="2438400"/>
            <a:ext cx="3581400" cy="1219200"/>
          </a:xfrm>
          <a:prstGeom prst="wedgeRoundRectCallout">
            <a:avLst>
              <a:gd name="adj1" fmla="val -68629"/>
              <a:gd name="adj2" fmla="val 6229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Favorable point in the trade-off spectrum</a:t>
            </a:r>
          </a:p>
        </p:txBody>
      </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63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DRAM Fast Enough?</a:t>
            </a:r>
          </a:p>
        </p:txBody>
      </p:sp>
      <p:pic>
        <p:nvPicPr>
          <p:cNvPr id="4" name="Picture 3" descr="intel.jpg"/>
          <p:cNvPicPr>
            <a:picLocks noChangeAspect="1"/>
          </p:cNvPicPr>
          <p:nvPr/>
        </p:nvPicPr>
        <p:blipFill>
          <a:blip r:embed="rId3" cstate="print"/>
          <a:srcRect l="5366" t="4603" b="21334"/>
          <a:stretch>
            <a:fillRect/>
          </a:stretch>
        </p:blipFill>
        <p:spPr>
          <a:xfrm>
            <a:off x="1295400" y="1981200"/>
            <a:ext cx="1578269" cy="1441095"/>
          </a:xfrm>
          <a:prstGeom prst="rect">
            <a:avLst/>
          </a:prstGeom>
        </p:spPr>
      </p:pic>
      <p:pic>
        <p:nvPicPr>
          <p:cNvPr id="5" name="Picture 4" descr="Micron-DRAM.jpg"/>
          <p:cNvPicPr>
            <a:picLocks noChangeAspect="1"/>
          </p:cNvPicPr>
          <p:nvPr/>
        </p:nvPicPr>
        <p:blipFill>
          <a:blip r:embed="rId4" cstate="print"/>
          <a:stretch>
            <a:fillRect/>
          </a:stretch>
        </p:blipFill>
        <p:spPr>
          <a:xfrm>
            <a:off x="5611872" y="1952280"/>
            <a:ext cx="2949456" cy="1426464"/>
          </a:xfrm>
          <a:prstGeom prst="rect">
            <a:avLst/>
          </a:prstGeom>
        </p:spPr>
      </p:pic>
      <p:sp>
        <p:nvSpPr>
          <p:cNvPr id="6" name="TextBox 5"/>
          <p:cNvSpPr txBox="1"/>
          <p:nvPr/>
        </p:nvSpPr>
        <p:spPr>
          <a:xfrm>
            <a:off x="1290034" y="1391550"/>
            <a:ext cx="160556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Processor</a:t>
            </a:r>
          </a:p>
        </p:txBody>
      </p:sp>
      <p:sp>
        <p:nvSpPr>
          <p:cNvPr id="7" name="TextBox 6"/>
          <p:cNvSpPr txBox="1"/>
          <p:nvPr/>
        </p:nvSpPr>
        <p:spPr>
          <a:xfrm>
            <a:off x="5308724" y="1391550"/>
            <a:ext cx="28953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Commodity DRAM</a:t>
            </a:r>
          </a:p>
        </p:txBody>
      </p:sp>
      <p:sp>
        <p:nvSpPr>
          <p:cNvPr id="10" name="Rectangle 9"/>
          <p:cNvSpPr/>
          <p:nvPr/>
        </p:nvSpPr>
        <p:spPr>
          <a:xfrm>
            <a:off x="5562600" y="41910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11" name="TextBox 10"/>
          <p:cNvSpPr txBox="1"/>
          <p:nvPr/>
        </p:nvSpPr>
        <p:spPr>
          <a:xfrm>
            <a:off x="457200" y="3429000"/>
            <a:ext cx="42252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 GHz, 2 Instructions / cycle</a:t>
            </a:r>
          </a:p>
        </p:txBody>
      </p:sp>
      <p:sp>
        <p:nvSpPr>
          <p:cNvPr id="12" name="Rectangle 11"/>
          <p:cNvSpPr/>
          <p:nvPr/>
        </p:nvSpPr>
        <p:spPr>
          <a:xfrm>
            <a:off x="914400" y="419100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3" name="Rectangle 12"/>
          <p:cNvSpPr/>
          <p:nvPr/>
        </p:nvSpPr>
        <p:spPr>
          <a:xfrm>
            <a:off x="914400" y="46583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4" name="Rectangle 13"/>
          <p:cNvSpPr/>
          <p:nvPr/>
        </p:nvSpPr>
        <p:spPr>
          <a:xfrm>
            <a:off x="914400" y="51155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5" name="Rectangle 14"/>
          <p:cNvSpPr/>
          <p:nvPr/>
        </p:nvSpPr>
        <p:spPr>
          <a:xfrm>
            <a:off x="914400" y="5572780"/>
            <a:ext cx="28956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300 Instructions</a:t>
            </a:r>
          </a:p>
        </p:txBody>
      </p:sp>
      <p:sp>
        <p:nvSpPr>
          <p:cNvPr id="16" name="TextBox 15"/>
          <p:cNvSpPr txBox="1"/>
          <p:nvPr/>
        </p:nvSpPr>
        <p:spPr>
          <a:xfrm>
            <a:off x="558989" y="6106180"/>
            <a:ext cx="352487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Independent programs</a:t>
            </a:r>
          </a:p>
        </p:txBody>
      </p:sp>
      <p:sp>
        <p:nvSpPr>
          <p:cNvPr id="17" name="Rectangle 16"/>
          <p:cNvSpPr/>
          <p:nvPr/>
        </p:nvSpPr>
        <p:spPr>
          <a:xfrm>
            <a:off x="5562600" y="46482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18" name="Rectangle 17"/>
          <p:cNvSpPr/>
          <p:nvPr/>
        </p:nvSpPr>
        <p:spPr>
          <a:xfrm>
            <a:off x="5562600" y="51054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19" name="Rectangle 18"/>
          <p:cNvSpPr/>
          <p:nvPr/>
        </p:nvSpPr>
        <p:spPr>
          <a:xfrm>
            <a:off x="5562600" y="5562600"/>
            <a:ext cx="23622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Request</a:t>
            </a:r>
          </a:p>
        </p:txBody>
      </p:sp>
      <p:sp>
        <p:nvSpPr>
          <p:cNvPr id="21" name="TextBox 20"/>
          <p:cNvSpPr txBox="1"/>
          <p:nvPr/>
        </p:nvSpPr>
        <p:spPr>
          <a:xfrm>
            <a:off x="5335667" y="6096000"/>
            <a:ext cx="293214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Served in parallel?</a:t>
            </a:r>
          </a:p>
        </p:txBody>
      </p:sp>
      <p:grpSp>
        <p:nvGrpSpPr>
          <p:cNvPr id="26" name="Group 25"/>
          <p:cNvGrpSpPr/>
          <p:nvPr/>
        </p:nvGrpSpPr>
        <p:grpSpPr>
          <a:xfrm>
            <a:off x="1219200" y="1981200"/>
            <a:ext cx="1676400" cy="1219200"/>
            <a:chOff x="1219200" y="1981200"/>
            <a:chExt cx="1676400" cy="1219200"/>
          </a:xfrm>
        </p:grpSpPr>
        <p:sp>
          <p:nvSpPr>
            <p:cNvPr id="20" name="Rectangle 19"/>
            <p:cNvSpPr/>
            <p:nvPr/>
          </p:nvSpPr>
          <p:spPr>
            <a:xfrm>
              <a:off x="12192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sp>
          <p:nvSpPr>
            <p:cNvPr id="23" name="Rectangle 22"/>
            <p:cNvSpPr/>
            <p:nvPr/>
          </p:nvSpPr>
          <p:spPr>
            <a:xfrm>
              <a:off x="2133600" y="19812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sp>
          <p:nvSpPr>
            <p:cNvPr id="24" name="Rectangle 23"/>
            <p:cNvSpPr/>
            <p:nvPr/>
          </p:nvSpPr>
          <p:spPr>
            <a:xfrm>
              <a:off x="12192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sp>
          <p:nvSpPr>
            <p:cNvPr id="25" name="Rectangle 24"/>
            <p:cNvSpPr/>
            <p:nvPr/>
          </p:nvSpPr>
          <p:spPr>
            <a:xfrm>
              <a:off x="2133600" y="26670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Core</a:t>
              </a:r>
            </a:p>
          </p:txBody>
        </p:sp>
      </p:gr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8" name="Left-Right Arrow 27"/>
          <p:cNvSpPr/>
          <p:nvPr/>
        </p:nvSpPr>
        <p:spPr>
          <a:xfrm>
            <a:off x="3124200" y="2286000"/>
            <a:ext cx="2209800" cy="609600"/>
          </a:xfrm>
          <a:prstGeom prst="leftRightArrow">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val 28"/>
          <p:cNvSpPr/>
          <p:nvPr/>
        </p:nvSpPr>
        <p:spPr>
          <a:xfrm>
            <a:off x="3124200" y="2590800"/>
            <a:ext cx="2377440" cy="609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Latency</a:t>
            </a:r>
          </a:p>
        </p:txBody>
      </p:sp>
      <p:sp>
        <p:nvSpPr>
          <p:cNvPr id="30" name="Oval 29"/>
          <p:cNvSpPr/>
          <p:nvPr/>
        </p:nvSpPr>
        <p:spPr>
          <a:xfrm>
            <a:off x="3048000" y="4114800"/>
            <a:ext cx="2514600" cy="644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Parallelism</a:t>
            </a:r>
          </a:p>
        </p:txBody>
      </p:sp>
      <p:sp>
        <p:nvSpPr>
          <p:cNvPr id="32" name="TextBox 31"/>
          <p:cNvSpPr txBox="1"/>
          <p:nvPr/>
        </p:nvSpPr>
        <p:spPr>
          <a:xfrm>
            <a:off x="6248400" y="3505200"/>
            <a:ext cx="8803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50ns</a:t>
            </a:r>
          </a:p>
        </p:txBody>
      </p:sp>
    </p:spTree>
    <p:extLst>
      <p:ext uri="{BB962C8B-B14F-4D97-AF65-F5344CB8AC3E}">
        <p14:creationId xmlns:p14="http://schemas.microsoft.com/office/powerpoint/2010/main" val="1423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4"/>
                                        </p:tgtEl>
                                        <p:attrNameLst>
                                          <p:attrName>style.opacity</p:attrName>
                                        </p:attrNameLst>
                                      </p:cBhvr>
                                      <p:to>
                                        <p:strVal val="0.25"/>
                                      </p:to>
                                    </p:set>
                                    <p:animEffect filter="image" prLst="opacity: 0.25">
                                      <p:cBhvr rctx="IE">
                                        <p:cTn id="58" dur="indefinite"/>
                                        <p:tgtEl>
                                          <p:spTgt spid="4"/>
                                        </p:tgtEl>
                                      </p:cBhvr>
                                    </p:animEffect>
                                  </p:childTnLst>
                                </p:cTn>
                              </p:par>
                              <p:par>
                                <p:cTn id="59" presetID="9" presetClass="emph" presetSubtype="0" grpId="0" nodeType="withEffect">
                                  <p:stCondLst>
                                    <p:cond delay="0"/>
                                  </p:stCondLst>
                                  <p:childTnLst>
                                    <p:set>
                                      <p:cBhvr rctx="PPT">
                                        <p:cTn id="60" dur="indefinite"/>
                                        <p:tgtEl>
                                          <p:spTgt spid="6"/>
                                        </p:tgtEl>
                                        <p:attrNameLst>
                                          <p:attrName>style.opacity</p:attrName>
                                        </p:attrNameLst>
                                      </p:cBhvr>
                                      <p:to>
                                        <p:strVal val="0.25"/>
                                      </p:to>
                                    </p:set>
                                    <p:animEffect filter="image" prLst="opacity: 0.25">
                                      <p:cBhvr rctx="IE">
                                        <p:cTn id="61" dur="indefinite"/>
                                        <p:tgtEl>
                                          <p:spTgt spid="6"/>
                                        </p:tgtEl>
                                      </p:cBhvr>
                                    </p:animEffect>
                                  </p:childTnLst>
                                </p:cTn>
                              </p:par>
                              <p:par>
                                <p:cTn id="62" presetID="9" presetClass="emph" presetSubtype="0" grpId="0" nodeType="withEffect">
                                  <p:stCondLst>
                                    <p:cond delay="0"/>
                                  </p:stCondLst>
                                  <p:childTnLst>
                                    <p:set>
                                      <p:cBhvr rctx="PPT">
                                        <p:cTn id="63" dur="indefinite"/>
                                        <p:tgtEl>
                                          <p:spTgt spid="7"/>
                                        </p:tgtEl>
                                        <p:attrNameLst>
                                          <p:attrName>style.opacity</p:attrName>
                                        </p:attrNameLst>
                                      </p:cBhvr>
                                      <p:to>
                                        <p:strVal val="0.25"/>
                                      </p:to>
                                    </p:set>
                                    <p:animEffect filter="image" prLst="opacity: 0.25">
                                      <p:cBhvr rctx="IE">
                                        <p:cTn id="64" dur="indefinite"/>
                                        <p:tgtEl>
                                          <p:spTgt spid="7"/>
                                        </p:tgtEl>
                                      </p:cBhvr>
                                    </p:animEffect>
                                  </p:childTnLst>
                                </p:cTn>
                              </p:par>
                              <p:par>
                                <p:cTn id="65" presetID="9" presetClass="emph" presetSubtype="0" grpId="1" nodeType="withEffect">
                                  <p:stCondLst>
                                    <p:cond delay="0"/>
                                  </p:stCondLst>
                                  <p:childTnLst>
                                    <p:set>
                                      <p:cBhvr rctx="PPT">
                                        <p:cTn id="66" dur="indefinite"/>
                                        <p:tgtEl>
                                          <p:spTgt spid="10"/>
                                        </p:tgtEl>
                                        <p:attrNameLst>
                                          <p:attrName>style.opacity</p:attrName>
                                        </p:attrNameLst>
                                      </p:cBhvr>
                                      <p:to>
                                        <p:strVal val="0.25"/>
                                      </p:to>
                                    </p:set>
                                    <p:animEffect filter="image" prLst="opacity: 0.25">
                                      <p:cBhvr rctx="IE">
                                        <p:cTn id="67" dur="indefinite"/>
                                        <p:tgtEl>
                                          <p:spTgt spid="10"/>
                                        </p:tgtEl>
                                      </p:cBhvr>
                                    </p:animEffect>
                                  </p:childTnLst>
                                </p:cTn>
                              </p:par>
                              <p:par>
                                <p:cTn id="68" presetID="9" presetClass="emph" presetSubtype="0" grpId="1" nodeType="withEffect">
                                  <p:stCondLst>
                                    <p:cond delay="0"/>
                                  </p:stCondLst>
                                  <p:childTnLst>
                                    <p:set>
                                      <p:cBhvr rctx="PPT">
                                        <p:cTn id="69" dur="indefinite"/>
                                        <p:tgtEl>
                                          <p:spTgt spid="11"/>
                                        </p:tgtEl>
                                        <p:attrNameLst>
                                          <p:attrName>style.opacity</p:attrName>
                                        </p:attrNameLst>
                                      </p:cBhvr>
                                      <p:to>
                                        <p:strVal val="0.25"/>
                                      </p:to>
                                    </p:set>
                                    <p:animEffect filter="image" prLst="opacity: 0.25">
                                      <p:cBhvr rctx="IE">
                                        <p:cTn id="70" dur="indefinite"/>
                                        <p:tgtEl>
                                          <p:spTgt spid="11"/>
                                        </p:tgtEl>
                                      </p:cBhvr>
                                    </p:animEffect>
                                  </p:childTnLst>
                                </p:cTn>
                              </p:par>
                              <p:par>
                                <p:cTn id="71" presetID="9" presetClass="emph" presetSubtype="0" grpId="1" nodeType="withEffect">
                                  <p:stCondLst>
                                    <p:cond delay="0"/>
                                  </p:stCondLst>
                                  <p:childTnLst>
                                    <p:set>
                                      <p:cBhvr rctx="PPT">
                                        <p:cTn id="72" dur="indefinite"/>
                                        <p:tgtEl>
                                          <p:spTgt spid="12"/>
                                        </p:tgtEl>
                                        <p:attrNameLst>
                                          <p:attrName>style.opacity</p:attrName>
                                        </p:attrNameLst>
                                      </p:cBhvr>
                                      <p:to>
                                        <p:strVal val="0.25"/>
                                      </p:to>
                                    </p:set>
                                    <p:animEffect filter="image" prLst="opacity: 0.25">
                                      <p:cBhvr rctx="IE">
                                        <p:cTn id="73" dur="indefinite"/>
                                        <p:tgtEl>
                                          <p:spTgt spid="12"/>
                                        </p:tgtEl>
                                      </p:cBhvr>
                                    </p:animEffect>
                                  </p:childTnLst>
                                </p:cTn>
                              </p:par>
                              <p:par>
                                <p:cTn id="74" presetID="9" presetClass="emph" presetSubtype="0" grpId="1" nodeType="withEffect">
                                  <p:stCondLst>
                                    <p:cond delay="0"/>
                                  </p:stCondLst>
                                  <p:childTnLst>
                                    <p:set>
                                      <p:cBhvr rctx="PPT">
                                        <p:cTn id="75" dur="indefinite"/>
                                        <p:tgtEl>
                                          <p:spTgt spid="13"/>
                                        </p:tgtEl>
                                        <p:attrNameLst>
                                          <p:attrName>style.opacity</p:attrName>
                                        </p:attrNameLst>
                                      </p:cBhvr>
                                      <p:to>
                                        <p:strVal val="0.25"/>
                                      </p:to>
                                    </p:set>
                                    <p:animEffect filter="image" prLst="opacity: 0.25">
                                      <p:cBhvr rctx="IE">
                                        <p:cTn id="76" dur="indefinite"/>
                                        <p:tgtEl>
                                          <p:spTgt spid="13"/>
                                        </p:tgtEl>
                                      </p:cBhvr>
                                    </p:animEffect>
                                  </p:childTnLst>
                                </p:cTn>
                              </p:par>
                              <p:par>
                                <p:cTn id="77" presetID="9" presetClass="emph" presetSubtype="0" grpId="1" nodeType="withEffect">
                                  <p:stCondLst>
                                    <p:cond delay="0"/>
                                  </p:stCondLst>
                                  <p:childTnLst>
                                    <p:set>
                                      <p:cBhvr rctx="PPT">
                                        <p:cTn id="78" dur="indefinite"/>
                                        <p:tgtEl>
                                          <p:spTgt spid="14"/>
                                        </p:tgtEl>
                                        <p:attrNameLst>
                                          <p:attrName>style.opacity</p:attrName>
                                        </p:attrNameLst>
                                      </p:cBhvr>
                                      <p:to>
                                        <p:strVal val="0.25"/>
                                      </p:to>
                                    </p:set>
                                    <p:animEffect filter="image" prLst="opacity: 0.25">
                                      <p:cBhvr rctx="IE">
                                        <p:cTn id="79" dur="indefinite"/>
                                        <p:tgtEl>
                                          <p:spTgt spid="14"/>
                                        </p:tgtEl>
                                      </p:cBhvr>
                                    </p:animEffect>
                                  </p:childTnLst>
                                </p:cTn>
                              </p:par>
                              <p:par>
                                <p:cTn id="80" presetID="9" presetClass="emph" presetSubtype="0" grpId="1" nodeType="withEffect">
                                  <p:stCondLst>
                                    <p:cond delay="0"/>
                                  </p:stCondLst>
                                  <p:childTnLst>
                                    <p:set>
                                      <p:cBhvr rctx="PPT">
                                        <p:cTn id="81" dur="indefinite"/>
                                        <p:tgtEl>
                                          <p:spTgt spid="15"/>
                                        </p:tgtEl>
                                        <p:attrNameLst>
                                          <p:attrName>style.opacity</p:attrName>
                                        </p:attrNameLst>
                                      </p:cBhvr>
                                      <p:to>
                                        <p:strVal val="0.25"/>
                                      </p:to>
                                    </p:set>
                                    <p:animEffect filter="image" prLst="opacity: 0.25">
                                      <p:cBhvr rctx="IE">
                                        <p:cTn id="82" dur="indefinite"/>
                                        <p:tgtEl>
                                          <p:spTgt spid="15"/>
                                        </p:tgtEl>
                                      </p:cBhvr>
                                    </p:animEffect>
                                  </p:childTnLst>
                                </p:cTn>
                              </p:par>
                              <p:par>
                                <p:cTn id="83" presetID="9" presetClass="emph" presetSubtype="0" grpId="1" nodeType="withEffect">
                                  <p:stCondLst>
                                    <p:cond delay="0"/>
                                  </p:stCondLst>
                                  <p:childTnLst>
                                    <p:set>
                                      <p:cBhvr rctx="PPT">
                                        <p:cTn id="84" dur="indefinite"/>
                                        <p:tgtEl>
                                          <p:spTgt spid="16"/>
                                        </p:tgtEl>
                                        <p:attrNameLst>
                                          <p:attrName>style.opacity</p:attrName>
                                        </p:attrNameLst>
                                      </p:cBhvr>
                                      <p:to>
                                        <p:strVal val="0.25"/>
                                      </p:to>
                                    </p:set>
                                    <p:animEffect filter="image" prLst="opacity: 0.25">
                                      <p:cBhvr rctx="IE">
                                        <p:cTn id="85" dur="indefinite"/>
                                        <p:tgtEl>
                                          <p:spTgt spid="16"/>
                                        </p:tgtEl>
                                      </p:cBhvr>
                                    </p:animEffect>
                                  </p:childTnLst>
                                </p:cTn>
                              </p:par>
                              <p:par>
                                <p:cTn id="86" presetID="9" presetClass="emph" presetSubtype="0" grpId="1" nodeType="withEffect">
                                  <p:stCondLst>
                                    <p:cond delay="0"/>
                                  </p:stCondLst>
                                  <p:childTnLst>
                                    <p:set>
                                      <p:cBhvr rctx="PPT">
                                        <p:cTn id="87" dur="indefinite"/>
                                        <p:tgtEl>
                                          <p:spTgt spid="17"/>
                                        </p:tgtEl>
                                        <p:attrNameLst>
                                          <p:attrName>style.opacity</p:attrName>
                                        </p:attrNameLst>
                                      </p:cBhvr>
                                      <p:to>
                                        <p:strVal val="0.25"/>
                                      </p:to>
                                    </p:set>
                                    <p:animEffect filter="image" prLst="opacity: 0.25">
                                      <p:cBhvr rctx="IE">
                                        <p:cTn id="88" dur="indefinite"/>
                                        <p:tgtEl>
                                          <p:spTgt spid="17"/>
                                        </p:tgtEl>
                                      </p:cBhvr>
                                    </p:animEffect>
                                  </p:childTnLst>
                                </p:cTn>
                              </p:par>
                              <p:par>
                                <p:cTn id="89" presetID="9" presetClass="emph" presetSubtype="0" grpId="1" nodeType="withEffect">
                                  <p:stCondLst>
                                    <p:cond delay="0"/>
                                  </p:stCondLst>
                                  <p:childTnLst>
                                    <p:set>
                                      <p:cBhvr rctx="PPT">
                                        <p:cTn id="90" dur="indefinite"/>
                                        <p:tgtEl>
                                          <p:spTgt spid="18"/>
                                        </p:tgtEl>
                                        <p:attrNameLst>
                                          <p:attrName>style.opacity</p:attrName>
                                        </p:attrNameLst>
                                      </p:cBhvr>
                                      <p:to>
                                        <p:strVal val="0.25"/>
                                      </p:to>
                                    </p:set>
                                    <p:animEffect filter="image" prLst="opacity: 0.25">
                                      <p:cBhvr rctx="IE">
                                        <p:cTn id="91" dur="indefinite"/>
                                        <p:tgtEl>
                                          <p:spTgt spid="18"/>
                                        </p:tgtEl>
                                      </p:cBhvr>
                                    </p:animEffect>
                                  </p:childTnLst>
                                </p:cTn>
                              </p:par>
                              <p:par>
                                <p:cTn id="92" presetID="9" presetClass="emph" presetSubtype="0" grpId="1" nodeType="withEffect">
                                  <p:stCondLst>
                                    <p:cond delay="0"/>
                                  </p:stCondLst>
                                  <p:childTnLst>
                                    <p:set>
                                      <p:cBhvr rctx="PPT">
                                        <p:cTn id="93" dur="indefinite"/>
                                        <p:tgtEl>
                                          <p:spTgt spid="19"/>
                                        </p:tgtEl>
                                        <p:attrNameLst>
                                          <p:attrName>style.opacity</p:attrName>
                                        </p:attrNameLst>
                                      </p:cBhvr>
                                      <p:to>
                                        <p:strVal val="0.25"/>
                                      </p:to>
                                    </p:set>
                                    <p:animEffect filter="image" prLst="opacity: 0.25">
                                      <p:cBhvr rctx="IE">
                                        <p:cTn id="94" dur="indefinite"/>
                                        <p:tgtEl>
                                          <p:spTgt spid="19"/>
                                        </p:tgtEl>
                                      </p:cBhvr>
                                    </p:animEffect>
                                  </p:childTnLst>
                                </p:cTn>
                              </p:par>
                              <p:par>
                                <p:cTn id="95" presetID="9" presetClass="emph" presetSubtype="0" grpId="1" nodeType="withEffect">
                                  <p:stCondLst>
                                    <p:cond delay="0"/>
                                  </p:stCondLst>
                                  <p:childTnLst>
                                    <p:set>
                                      <p:cBhvr rctx="PPT">
                                        <p:cTn id="96" dur="indefinite"/>
                                        <p:tgtEl>
                                          <p:spTgt spid="21"/>
                                        </p:tgtEl>
                                        <p:attrNameLst>
                                          <p:attrName>style.opacity</p:attrName>
                                        </p:attrNameLst>
                                      </p:cBhvr>
                                      <p:to>
                                        <p:strVal val="0.25"/>
                                      </p:to>
                                    </p:set>
                                    <p:animEffect filter="image" prLst="opacity: 0.25">
                                      <p:cBhvr rctx="IE">
                                        <p:cTn id="97" dur="indefinite"/>
                                        <p:tgtEl>
                                          <p:spTgt spid="21"/>
                                        </p:tgtEl>
                                      </p:cBhvr>
                                    </p:animEffect>
                                  </p:childTnLst>
                                </p:cTn>
                              </p:par>
                              <p:par>
                                <p:cTn id="98" presetID="9" presetClass="emph" presetSubtype="0" nodeType="withEffect">
                                  <p:stCondLst>
                                    <p:cond delay="0"/>
                                  </p:stCondLst>
                                  <p:childTnLst>
                                    <p:set>
                                      <p:cBhvr rctx="PPT">
                                        <p:cTn id="99" dur="indefinite"/>
                                        <p:tgtEl>
                                          <p:spTgt spid="26"/>
                                        </p:tgtEl>
                                        <p:attrNameLst>
                                          <p:attrName>style.opacity</p:attrName>
                                        </p:attrNameLst>
                                      </p:cBhvr>
                                      <p:to>
                                        <p:strVal val="0.25"/>
                                      </p:to>
                                    </p:set>
                                    <p:animEffect filter="image" prLst="opacity: 0.25">
                                      <p:cBhvr rctx="IE">
                                        <p:cTn id="100" dur="indefinite"/>
                                        <p:tgtEl>
                                          <p:spTgt spid="26"/>
                                        </p:tgtEl>
                                      </p:cBhvr>
                                    </p:animEffect>
                                  </p:childTnLst>
                                </p:cTn>
                              </p:par>
                              <p:par>
                                <p:cTn id="101" presetID="9" presetClass="emph" presetSubtype="0" grpId="0" nodeType="withEffect">
                                  <p:stCondLst>
                                    <p:cond delay="0"/>
                                  </p:stCondLst>
                                  <p:childTnLst>
                                    <p:set>
                                      <p:cBhvr rctx="PPT">
                                        <p:cTn id="102" dur="indefinite"/>
                                        <p:tgtEl>
                                          <p:spTgt spid="28"/>
                                        </p:tgtEl>
                                        <p:attrNameLst>
                                          <p:attrName>style.opacity</p:attrName>
                                        </p:attrNameLst>
                                      </p:cBhvr>
                                      <p:to>
                                        <p:strVal val="0.25"/>
                                      </p:to>
                                    </p:set>
                                    <p:animEffect filter="image" prLst="opacity: 0.25">
                                      <p:cBhvr rctx="IE">
                                        <p:cTn id="103" dur="indefinite"/>
                                        <p:tgtEl>
                                          <p:spTgt spid="28"/>
                                        </p:tgtEl>
                                      </p:cBhvr>
                                    </p:animEffect>
                                  </p:childTnLst>
                                </p:cTn>
                              </p:par>
                              <p:par>
                                <p:cTn id="104" presetID="9" presetClass="emph" presetSubtype="0" nodeType="withEffect">
                                  <p:stCondLst>
                                    <p:cond delay="0"/>
                                  </p:stCondLst>
                                  <p:childTnLst>
                                    <p:set>
                                      <p:cBhvr rctx="PPT">
                                        <p:cTn id="105" dur="indefinite"/>
                                        <p:tgtEl>
                                          <p:spTgt spid="5"/>
                                        </p:tgtEl>
                                        <p:attrNameLst>
                                          <p:attrName>style.opacity</p:attrName>
                                        </p:attrNameLst>
                                      </p:cBhvr>
                                      <p:to>
                                        <p:strVal val="0.25"/>
                                      </p:to>
                                    </p:set>
                                    <p:animEffect filter="image" prLst="opacity: 0.25">
                                      <p:cBhvr rctx="IE">
                                        <p:cTn id="106" dur="indefinite"/>
                                        <p:tgtEl>
                                          <p:spTgt spid="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0" grpId="1" animBg="1"/>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animBg="1"/>
      <p:bldP spid="17" grpId="1" animBg="1"/>
      <p:bldP spid="18" grpId="0" animBg="1"/>
      <p:bldP spid="18" grpId="1" animBg="1"/>
      <p:bldP spid="19" grpId="0" animBg="1"/>
      <p:bldP spid="19" grpId="1" animBg="1"/>
      <p:bldP spid="21" grpId="0"/>
      <p:bldP spid="21" grpId="1"/>
      <p:bldP spid="28" grpId="0" animBg="1"/>
      <p:bldP spid="29" grpId="0" animBg="1"/>
      <p:bldP spid="30" grpId="0" animBg="1"/>
      <p:bldP spid="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4" name="Rectangle 3"/>
          <p:cNvSpPr/>
          <p:nvPr/>
        </p:nvSpPr>
        <p:spPr>
          <a:xfrm>
            <a:off x="381000" y="1587843"/>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3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94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TextBox 30"/>
          <p:cNvSpPr txBox="1"/>
          <p:nvPr/>
        </p:nvSpPr>
        <p:spPr>
          <a:xfrm>
            <a:off x="916021" y="1219200"/>
            <a:ext cx="1827179" cy="10668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processor </a:t>
            </a:r>
          </a:p>
        </p:txBody>
      </p:sp>
      <p:sp>
        <p:nvSpPr>
          <p:cNvPr id="32" name="TextBox 31"/>
          <p:cNvSpPr txBox="1"/>
          <p:nvPr/>
        </p:nvSpPr>
        <p:spPr>
          <a:xfrm>
            <a:off x="914400" y="2971801"/>
            <a:ext cx="1827179" cy="137160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main memory </a:t>
            </a:r>
          </a:p>
        </p:txBody>
      </p:sp>
      <p:pic>
        <p:nvPicPr>
          <p:cNvPr id="34" name="Picture 33" descr="chip.jpg"/>
          <p:cNvPicPr>
            <a:picLocks noChangeAspect="1"/>
          </p:cNvPicPr>
          <p:nvPr/>
        </p:nvPicPr>
        <p:blipFill>
          <a:blip r:embed="rId5" cstate="print"/>
          <a:stretch>
            <a:fillRect/>
          </a:stretch>
        </p:blipFill>
        <p:spPr>
          <a:xfrm>
            <a:off x="4667250" y="1138776"/>
            <a:ext cx="3848100" cy="3204626"/>
          </a:xfrm>
          <a:prstGeom prst="rect">
            <a:avLst/>
          </a:prstGeom>
        </p:spPr>
      </p:pic>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3276600" y="1138776"/>
            <a:ext cx="129724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peripheral logic</a:t>
            </a:r>
          </a:p>
        </p:txBody>
      </p:sp>
      <p:grpSp>
        <p:nvGrpSpPr>
          <p:cNvPr id="37" name="Group 36"/>
          <p:cNvGrpSpPr/>
          <p:nvPr/>
        </p:nvGrpSpPr>
        <p:grpSpPr>
          <a:xfrm>
            <a:off x="4785360" y="1219199"/>
            <a:ext cx="3642360" cy="3063242"/>
            <a:chOff x="4785360" y="1219199"/>
            <a:chExt cx="3642360" cy="3063242"/>
          </a:xfrm>
        </p:grpSpPr>
        <p:sp>
          <p:nvSpPr>
            <p:cNvPr id="49" name="Rectangle 48"/>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50"/>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bank</a:t>
              </a:r>
            </a:p>
          </p:txBody>
        </p:sp>
        <p:sp>
          <p:nvSpPr>
            <p:cNvPr id="53" name="Rectangle 52"/>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Rectangle 51"/>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0" name="Group 439"/>
          <p:cNvGrpSpPr/>
          <p:nvPr/>
        </p:nvGrpSpPr>
        <p:grpSpPr>
          <a:xfrm>
            <a:off x="4749101" y="1185163"/>
            <a:ext cx="838200" cy="1295400"/>
            <a:chOff x="6400800" y="4572000"/>
            <a:chExt cx="838200" cy="1295400"/>
          </a:xfrm>
        </p:grpSpPr>
        <p:sp>
          <p:nvSpPr>
            <p:cNvPr id="58" name="Rectangle 57"/>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2" name="Straight Connector 61"/>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45" name="Group 444"/>
          <p:cNvGrpSpPr/>
          <p:nvPr/>
        </p:nvGrpSpPr>
        <p:grpSpPr>
          <a:xfrm>
            <a:off x="5511101" y="990600"/>
            <a:ext cx="1986979" cy="609600"/>
            <a:chOff x="6497320" y="996696"/>
            <a:chExt cx="1986979" cy="609600"/>
          </a:xfrm>
        </p:grpSpPr>
        <p:sp>
          <p:nvSpPr>
            <p:cNvPr id="441" name="TextBox 440"/>
            <p:cNvSpPr txBox="1"/>
            <p:nvPr/>
          </p:nvSpPr>
          <p:spPr>
            <a:xfrm>
              <a:off x="6719507" y="996696"/>
              <a:ext cx="1764792" cy="6096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mat</a:t>
              </a:r>
            </a:p>
          </p:txBody>
        </p:sp>
        <p:sp>
          <p:nvSpPr>
            <p:cNvPr id="442" name="Freeform 441"/>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Rectangle 443"/>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prstClr val="white"/>
                </a:solidFill>
                <a:effectLst/>
                <a:uLnTx/>
                <a:uFillTx/>
                <a:latin typeface="Calibri"/>
                <a:ea typeface="+mn-ea"/>
                <a:cs typeface="+mn-cs"/>
              </a:endParaRPr>
            </a:p>
          </p:txBody>
        </p:sp>
      </p:grpSp>
      <p:sp>
        <p:nvSpPr>
          <p:cNvPr id="496" name="TextBox 495"/>
          <p:cNvSpPr txBox="1"/>
          <p:nvPr/>
        </p:nvSpPr>
        <p:spPr>
          <a:xfrm>
            <a:off x="6400800" y="2971800"/>
            <a:ext cx="1827179" cy="137160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high latency</a:t>
            </a:r>
          </a:p>
        </p:txBody>
      </p:sp>
      <p:sp>
        <p:nvSpPr>
          <p:cNvPr id="61" name="Title 1"/>
          <p:cNvSpPr txBox="1">
            <a:spLocks/>
          </p:cNvSpPr>
          <p:nvPr/>
        </p:nvSpPr>
        <p:spPr>
          <a:xfrm>
            <a:off x="405701" y="173483"/>
            <a:ext cx="91440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DRAM Organization</a:t>
            </a:r>
          </a:p>
        </p:txBody>
      </p:sp>
    </p:spTree>
    <p:extLst>
      <p:ext uri="{BB962C8B-B14F-4D97-AF65-F5344CB8AC3E}">
        <p14:creationId xmlns:p14="http://schemas.microsoft.com/office/powerpoint/2010/main" val="38862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grpId="0" nodeType="withEffect">
                                  <p:stCondLst>
                                    <p:cond delay="0"/>
                                  </p:stCondLst>
                                  <p:childTnLst>
                                    <p:animEffect transition="out" filter="wipe(right)">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96"/>
                                        </p:tgtEl>
                                      </p:cBhvr>
                                    </p:animEffect>
                                    <p:set>
                                      <p:cBhvr>
                                        <p:cTn id="13" dur="1" fill="hold">
                                          <p:stCondLst>
                                            <p:cond delay="499"/>
                                          </p:stCondLst>
                                        </p:cTn>
                                        <p:tgtEl>
                                          <p:spTgt spid="496"/>
                                        </p:tgtEl>
                                        <p:attrNameLst>
                                          <p:attrName>style.visibility</p:attrName>
                                        </p:attrNameLst>
                                      </p:cBhvr>
                                      <p:to>
                                        <p:strVal val="hidden"/>
                                      </p:to>
                                    </p:set>
                                  </p:childTnLst>
                                </p:cTn>
                              </p:par>
                              <p:par>
                                <p:cTn id="14" presetID="42" presetClass="path" presetSubtype="0" accel="50000" decel="50000" fill="hold" nodeType="withEffect">
                                  <p:stCondLst>
                                    <p:cond delay="0"/>
                                  </p:stCondLst>
                                  <p:childTnLst>
                                    <p:animMotion origin="layout" path="M 0 -3.33333E-6 L -0.275 -3.33333E-6 " pathEditMode="relative" rAng="0" ptsTypes="AA">
                                      <p:cBhvr>
                                        <p:cTn id="15" dur="2000" fill="hold"/>
                                        <p:tgtEl>
                                          <p:spTgt spid="3"/>
                                        </p:tgtEl>
                                        <p:attrNameLst>
                                          <p:attrName>ppt_x</p:attrName>
                                          <p:attrName>ppt_y</p:attrName>
                                        </p:attrNameLst>
                                      </p:cBhvr>
                                      <p:rCtr x="-13750"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wipe(down)">
                                      <p:cBhvr>
                                        <p:cTn id="42" dur="500"/>
                                        <p:tgtEl>
                                          <p:spTgt spid="44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45"/>
                                        </p:tgtEl>
                                        <p:attrNameLst>
                                          <p:attrName>style.visibility</p:attrName>
                                        </p:attrNameLst>
                                      </p:cBhvr>
                                      <p:to>
                                        <p:strVal val="visible"/>
                                      </p:to>
                                    </p:set>
                                    <p:animEffect transition="in" filter="fade">
                                      <p:cBhvr>
                                        <p:cTn id="46"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animBg="1"/>
      <p:bldP spid="57" grpId="0" animBg="1"/>
      <p:bldP spid="49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914400" y="152401"/>
            <a:ext cx="8229600" cy="76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DRAM Cell Array: Mat</a:t>
            </a:r>
          </a:p>
        </p:txBody>
      </p:sp>
      <p:grpSp>
        <p:nvGrpSpPr>
          <p:cNvPr id="3" name="Group 2"/>
          <p:cNvGrpSpPr/>
          <p:nvPr/>
        </p:nvGrpSpPr>
        <p:grpSpPr>
          <a:xfrm>
            <a:off x="304800" y="990604"/>
            <a:ext cx="3505200" cy="3962396"/>
            <a:chOff x="2819400" y="990604"/>
            <a:chExt cx="3505200" cy="3962396"/>
          </a:xfrm>
        </p:grpSpPr>
        <p:pic>
          <p:nvPicPr>
            <p:cNvPr id="63" name="Picture 4" descr="24342616_s.jpg"/>
            <p:cNvPicPr>
              <a:picLocks noChangeAspect="1"/>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819400" y="2514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990604"/>
              <a:ext cx="1524000" cy="1524000"/>
            </a:xfrm>
            <a:prstGeom prst="rect">
              <a:avLst/>
            </a:prstGeom>
          </p:spPr>
        </p:pic>
        <p:sp>
          <p:nvSpPr>
            <p:cNvPr id="19" name="Left-Right Arrow 18"/>
            <p:cNvSpPr/>
            <p:nvPr/>
          </p:nvSpPr>
          <p:spPr>
            <a:xfrm rot="16200000">
              <a:off x="4267200" y="2438399"/>
              <a:ext cx="609601" cy="609602"/>
            </a:xfrm>
            <a:prstGeom prst="leftRightArrow">
              <a:avLst>
                <a:gd name="adj1" fmla="val 52500"/>
                <a:gd name="adj2" fmla="val 26738"/>
              </a:avLst>
            </a:prstGeom>
            <a:solidFill>
              <a:schemeClr val="accent5">
                <a:lumMod val="75000"/>
              </a:schemeClr>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35" name="Rectangle 34"/>
          <p:cNvSpPr/>
          <p:nvPr/>
        </p:nvSpPr>
        <p:spPr>
          <a:xfrm>
            <a:off x="2819400" y="3200400"/>
            <a:ext cx="457200" cy="381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3276600" y="1138776"/>
            <a:ext cx="1293431" cy="3204626"/>
            <a:chOff x="3505200" y="1138776"/>
            <a:chExt cx="1371600" cy="3204626"/>
          </a:xfrm>
        </p:grpSpPr>
        <p:cxnSp>
          <p:nvCxnSpPr>
            <p:cNvPr id="36" name="Straight Connector 35"/>
            <p:cNvCxnSpPr/>
            <p:nvPr/>
          </p:nvCxnSpPr>
          <p:spPr>
            <a:xfrm flipV="1">
              <a:off x="3505200" y="1138776"/>
              <a:ext cx="1371600" cy="2061624"/>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05200" y="3581400"/>
              <a:ext cx="1371600" cy="762002"/>
            </a:xfrm>
            <a:prstGeom prst="line">
              <a:avLst/>
            </a:prstGeom>
            <a:ln w="28575" cap="rnd">
              <a:solidFill>
                <a:srgbClr val="C00000"/>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666488" y="990600"/>
            <a:ext cx="3867149" cy="3352801"/>
            <a:chOff x="4666488" y="990600"/>
            <a:chExt cx="3867149" cy="3352801"/>
          </a:xfrm>
        </p:grpSpPr>
        <p:sp>
          <p:nvSpPr>
            <p:cNvPr id="387" name="Rectangle 386"/>
            <p:cNvSpPr/>
            <p:nvPr/>
          </p:nvSpPr>
          <p:spPr>
            <a:xfrm>
              <a:off x="4666488" y="1149094"/>
              <a:ext cx="3867149" cy="3194307"/>
            </a:xfrm>
            <a:prstGeom prst="rect">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peripheral logic</a:t>
              </a:r>
            </a:p>
          </p:txBody>
        </p:sp>
        <p:grpSp>
          <p:nvGrpSpPr>
            <p:cNvPr id="342" name="Group 341"/>
            <p:cNvGrpSpPr/>
            <p:nvPr/>
          </p:nvGrpSpPr>
          <p:grpSpPr>
            <a:xfrm>
              <a:off x="4785360" y="1219199"/>
              <a:ext cx="3642360" cy="3063242"/>
              <a:chOff x="4785360" y="1219199"/>
              <a:chExt cx="3642360" cy="3063242"/>
            </a:xfrm>
          </p:grpSpPr>
          <p:sp>
            <p:nvSpPr>
              <p:cNvPr id="343" name="Rectangle 342"/>
              <p:cNvSpPr/>
              <p:nvPr/>
            </p:nvSpPr>
            <p:spPr>
              <a:xfrm>
                <a:off x="576072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4" name="Rectangle 343"/>
              <p:cNvSpPr/>
              <p:nvPr/>
            </p:nvSpPr>
            <p:spPr>
              <a:xfrm>
                <a:off x="6667500" y="1219199"/>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5" name="Rectangle 344"/>
              <p:cNvSpPr/>
              <p:nvPr/>
            </p:nvSpPr>
            <p:spPr>
              <a:xfrm>
                <a:off x="765048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cell</a:t>
                </a:r>
              </a:p>
            </p:txBody>
          </p:sp>
          <p:sp>
            <p:nvSpPr>
              <p:cNvPr id="346" name="Rectangle 345"/>
              <p:cNvSpPr/>
              <p:nvPr/>
            </p:nvSpPr>
            <p:spPr>
              <a:xfrm>
                <a:off x="576072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7" name="Rectangle 346"/>
              <p:cNvSpPr/>
              <p:nvPr/>
            </p:nvSpPr>
            <p:spPr>
              <a:xfrm>
                <a:off x="6667500" y="30480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8" name="Rectangle 347"/>
              <p:cNvSpPr/>
              <p:nvPr/>
            </p:nvSpPr>
            <p:spPr>
              <a:xfrm>
                <a:off x="765048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9" name="Rectangle 348"/>
              <p:cNvSpPr/>
              <p:nvPr/>
            </p:nvSpPr>
            <p:spPr>
              <a:xfrm>
                <a:off x="4785360" y="121920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0" name="Rectangle 349"/>
              <p:cNvSpPr/>
              <p:nvPr/>
            </p:nvSpPr>
            <p:spPr>
              <a:xfrm>
                <a:off x="4785360" y="3048001"/>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51" name="Group 350"/>
            <p:cNvGrpSpPr/>
            <p:nvPr/>
          </p:nvGrpSpPr>
          <p:grpSpPr>
            <a:xfrm>
              <a:off x="4749101" y="1185163"/>
              <a:ext cx="838200" cy="1295400"/>
              <a:chOff x="6400800" y="4572000"/>
              <a:chExt cx="838200" cy="1295400"/>
            </a:xfrm>
          </p:grpSpPr>
          <p:sp>
            <p:nvSpPr>
              <p:cNvPr id="352" name="Rectangle 351"/>
              <p:cNvSpPr/>
              <p:nvPr/>
            </p:nvSpPr>
            <p:spPr>
              <a:xfrm>
                <a:off x="6431280" y="4606290"/>
                <a:ext cx="777240" cy="1234440"/>
              </a:xfrm>
              <a:prstGeom prst="rect">
                <a:avLst/>
              </a:prstGeom>
              <a:solidFill>
                <a:schemeClr val="accent5">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3" name="Straight Connector 352"/>
              <p:cNvCxnSpPr/>
              <p:nvPr/>
            </p:nvCxnSpPr>
            <p:spPr>
              <a:xfrm>
                <a:off x="6400800" y="4648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6400800" y="4724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6400800" y="4800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6400800" y="4876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6400800" y="4953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6400800" y="5029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6400800" y="5105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6400800" y="5181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6400800" y="5257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6400800" y="5334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400800" y="5410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400800" y="5486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6400800" y="55626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6400800" y="56388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400800" y="5715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6400800" y="57912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6400800" y="58674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6400800" y="4572000"/>
                <a:ext cx="83820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518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6442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6366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a:off x="6290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5400000">
                <a:off x="6214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6137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60617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59855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59093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5833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57569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6595110" y="5223510"/>
                <a:ext cx="1287780" cy="0"/>
              </a:xfrm>
              <a:prstGeom prst="line">
                <a:avLst/>
              </a:prstGeom>
              <a:ln w="6350" cap="rnd">
                <a:solidFill>
                  <a:schemeClr val="bg1"/>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p:nvGrpSpPr>
          <p:grpSpPr>
            <a:xfrm>
              <a:off x="5511101" y="990600"/>
              <a:ext cx="1986979" cy="609600"/>
              <a:chOff x="6497320" y="996696"/>
              <a:chExt cx="1986979" cy="609600"/>
            </a:xfrm>
          </p:grpSpPr>
          <p:sp>
            <p:nvSpPr>
              <p:cNvPr id="384" name="TextBox 383"/>
              <p:cNvSpPr txBox="1"/>
              <p:nvPr/>
            </p:nvSpPr>
            <p:spPr>
              <a:xfrm>
                <a:off x="6719507" y="996696"/>
                <a:ext cx="1764792" cy="6096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mat</a:t>
                </a:r>
              </a:p>
            </p:txBody>
          </p:sp>
          <p:sp>
            <p:nvSpPr>
              <p:cNvPr id="385" name="Freeform 384"/>
              <p:cNvSpPr/>
              <p:nvPr/>
            </p:nvSpPr>
            <p:spPr>
              <a:xfrm>
                <a:off x="6526529" y="1293877"/>
                <a:ext cx="751080" cy="233933"/>
              </a:xfrm>
              <a:custGeom>
                <a:avLst/>
                <a:gdLst>
                  <a:gd name="connsiteX0" fmla="*/ 0 w 285750"/>
                  <a:gd name="connsiteY0" fmla="*/ 138934 h 138934"/>
                  <a:gd name="connsiteX1" fmla="*/ 110490 w 285750"/>
                  <a:gd name="connsiteY1" fmla="*/ 1774 h 138934"/>
                  <a:gd name="connsiteX2" fmla="*/ 205740 w 285750"/>
                  <a:gd name="connsiteY2" fmla="*/ 58924 h 138934"/>
                  <a:gd name="connsiteX3" fmla="*/ 285750 w 285750"/>
                  <a:gd name="connsiteY3" fmla="*/ 28444 h 138934"/>
                </a:gdLst>
                <a:ahLst/>
                <a:cxnLst>
                  <a:cxn ang="0">
                    <a:pos x="connsiteX0" y="connsiteY0"/>
                  </a:cxn>
                  <a:cxn ang="0">
                    <a:pos x="connsiteX1" y="connsiteY1"/>
                  </a:cxn>
                  <a:cxn ang="0">
                    <a:pos x="connsiteX2" y="connsiteY2"/>
                  </a:cxn>
                  <a:cxn ang="0">
                    <a:pos x="connsiteX3" y="connsiteY3"/>
                  </a:cxn>
                </a:cxnLst>
                <a:rect l="l" t="t" r="r" b="b"/>
                <a:pathLst>
                  <a:path w="285750" h="138934">
                    <a:moveTo>
                      <a:pt x="0" y="138934"/>
                    </a:moveTo>
                    <a:cubicBezTo>
                      <a:pt x="38100" y="77021"/>
                      <a:pt x="76200" y="15109"/>
                      <a:pt x="110490" y="1774"/>
                    </a:cubicBezTo>
                    <a:cubicBezTo>
                      <a:pt x="144780" y="-11561"/>
                      <a:pt x="176530" y="54479"/>
                      <a:pt x="205740" y="58924"/>
                    </a:cubicBezTo>
                    <a:cubicBezTo>
                      <a:pt x="234950" y="63369"/>
                      <a:pt x="260350" y="45906"/>
                      <a:pt x="285750" y="28444"/>
                    </a:cubicBezTo>
                  </a:path>
                </a:pathLst>
              </a:custGeom>
              <a:noFill/>
              <a:ln>
                <a:solidFill>
                  <a:schemeClr val="bg1"/>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6" name="Rectangle 385"/>
              <p:cNvSpPr/>
              <p:nvPr/>
            </p:nvSpPr>
            <p:spPr>
              <a:xfrm>
                <a:off x="6497320" y="1496059"/>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US" sz="2400" b="0" i="0" u="none" strike="noStrike" kern="1200" cap="none" spc="-80" normalizeH="0" baseline="0" noProof="0" dirty="0">
                  <a:ln>
                    <a:noFill/>
                  </a:ln>
                  <a:solidFill>
                    <a:prstClr val="white"/>
                  </a:solidFill>
                  <a:effectLst/>
                  <a:uLnTx/>
                  <a:uFillTx/>
                  <a:latin typeface="Calibri"/>
                  <a:ea typeface="+mn-ea"/>
                  <a:cs typeface="+mn-cs"/>
                </a:endParaRPr>
              </a:p>
            </p:txBody>
          </p:sp>
        </p:grpSp>
      </p:grpSp>
      <p:sp>
        <p:nvSpPr>
          <p:cNvPr id="388" name="TextBox 387"/>
          <p:cNvSpPr txBox="1"/>
          <p:nvPr/>
        </p:nvSpPr>
        <p:spPr>
          <a:xfrm>
            <a:off x="5735320" y="762000"/>
            <a:ext cx="1764792" cy="60960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mat</a:t>
            </a:r>
          </a:p>
        </p:txBody>
      </p:sp>
      <p:grpSp>
        <p:nvGrpSpPr>
          <p:cNvPr id="389" name="Group 388"/>
          <p:cNvGrpSpPr/>
          <p:nvPr/>
        </p:nvGrpSpPr>
        <p:grpSpPr>
          <a:xfrm>
            <a:off x="5486400" y="3962400"/>
            <a:ext cx="2209800" cy="457200"/>
            <a:chOff x="5486400" y="3962400"/>
            <a:chExt cx="2209800" cy="457200"/>
          </a:xfrm>
        </p:grpSpPr>
        <p:sp>
          <p:nvSpPr>
            <p:cNvPr id="390" name="DRAM"/>
            <p:cNvSpPr/>
            <p:nvPr/>
          </p:nvSpPr>
          <p:spPr>
            <a:xfrm>
              <a:off x="54864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1" name="DRAM"/>
            <p:cNvSpPr/>
            <p:nvPr/>
          </p:nvSpPr>
          <p:spPr>
            <a:xfrm>
              <a:off x="59436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2" name="DRAM"/>
            <p:cNvSpPr/>
            <p:nvPr/>
          </p:nvSpPr>
          <p:spPr>
            <a:xfrm>
              <a:off x="64008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3" name="DRAM"/>
            <p:cNvSpPr/>
            <p:nvPr/>
          </p:nvSpPr>
          <p:spPr>
            <a:xfrm>
              <a:off x="68580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4" name="DRAM"/>
            <p:cNvSpPr/>
            <p:nvPr/>
          </p:nvSpPr>
          <p:spPr>
            <a:xfrm>
              <a:off x="7315200" y="39624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95" name="Group 394"/>
          <p:cNvGrpSpPr/>
          <p:nvPr/>
        </p:nvGrpSpPr>
        <p:grpSpPr>
          <a:xfrm>
            <a:off x="4876800" y="1600200"/>
            <a:ext cx="457200" cy="2209800"/>
            <a:chOff x="4876800" y="1600200"/>
            <a:chExt cx="457200" cy="2209800"/>
          </a:xfrm>
        </p:grpSpPr>
        <p:sp>
          <p:nvSpPr>
            <p:cNvPr id="396" name="DRAM"/>
            <p:cNvSpPr/>
            <p:nvPr/>
          </p:nvSpPr>
          <p:spPr>
            <a:xfrm rot="5400000">
              <a:off x="4914900" y="15621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7" name="DRAM"/>
            <p:cNvSpPr/>
            <p:nvPr/>
          </p:nvSpPr>
          <p:spPr>
            <a:xfrm rot="5400000">
              <a:off x="4914900" y="20193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8" name="DRAM"/>
            <p:cNvSpPr/>
            <p:nvPr/>
          </p:nvSpPr>
          <p:spPr>
            <a:xfrm rot="5400000">
              <a:off x="4914900" y="24765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9" name="DRAM"/>
            <p:cNvSpPr/>
            <p:nvPr/>
          </p:nvSpPr>
          <p:spPr>
            <a:xfrm rot="5400000">
              <a:off x="4914900" y="29337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0" name="DRAM"/>
            <p:cNvSpPr/>
            <p:nvPr/>
          </p:nvSpPr>
          <p:spPr>
            <a:xfrm rot="5400000">
              <a:off x="4914900" y="3390900"/>
              <a:ext cx="381000" cy="457200"/>
            </a:xfrm>
            <a:prstGeom prst="roundRect">
              <a:avLst>
                <a:gd name="adj" fmla="val 11319"/>
              </a:avLst>
            </a:prstGeom>
            <a:solidFill>
              <a:schemeClr val="tx1">
                <a:lumMod val="65000"/>
                <a:lumOff val="35000"/>
              </a:schemeClr>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1" name="Group 400"/>
          <p:cNvGrpSpPr/>
          <p:nvPr/>
        </p:nvGrpSpPr>
        <p:grpSpPr>
          <a:xfrm>
            <a:off x="5676900" y="1447800"/>
            <a:ext cx="1828800" cy="2514600"/>
            <a:chOff x="5676900" y="990600"/>
            <a:chExt cx="1828800" cy="2971800"/>
          </a:xfrm>
        </p:grpSpPr>
        <p:cxnSp>
          <p:nvCxnSpPr>
            <p:cNvPr id="402" name="Straight Connector 401"/>
            <p:cNvCxnSpPr>
              <a:endCxn id="390" idx="0"/>
            </p:cNvCxnSpPr>
            <p:nvPr/>
          </p:nvCxnSpPr>
          <p:spPr>
            <a:xfrm>
              <a:off x="56769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392" idx="0"/>
            </p:cNvCxnSpPr>
            <p:nvPr/>
          </p:nvCxnSpPr>
          <p:spPr>
            <a:xfrm>
              <a:off x="65913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93" idx="0"/>
            </p:cNvCxnSpPr>
            <p:nvPr/>
          </p:nvCxnSpPr>
          <p:spPr>
            <a:xfrm>
              <a:off x="70485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endCxn id="394" idx="0"/>
            </p:cNvCxnSpPr>
            <p:nvPr/>
          </p:nvCxnSpPr>
          <p:spPr>
            <a:xfrm>
              <a:off x="75057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endCxn id="391" idx="0"/>
            </p:cNvCxnSpPr>
            <p:nvPr/>
          </p:nvCxnSpPr>
          <p:spPr>
            <a:xfrm>
              <a:off x="6134100" y="990600"/>
              <a:ext cx="0" cy="297180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5334001" y="1790700"/>
            <a:ext cx="2514600" cy="1828800"/>
            <a:chOff x="5334000" y="1790700"/>
            <a:chExt cx="2971799" cy="1828800"/>
          </a:xfrm>
        </p:grpSpPr>
        <p:cxnSp>
          <p:nvCxnSpPr>
            <p:cNvPr id="408" name="Straight Connector 407"/>
            <p:cNvCxnSpPr>
              <a:endCxn id="396" idx="0"/>
            </p:cNvCxnSpPr>
            <p:nvPr/>
          </p:nvCxnSpPr>
          <p:spPr>
            <a:xfrm flipH="1">
              <a:off x="5334000" y="17907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397" idx="0"/>
            </p:cNvCxnSpPr>
            <p:nvPr/>
          </p:nvCxnSpPr>
          <p:spPr>
            <a:xfrm flipH="1">
              <a:off x="5334000" y="22479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endCxn id="398" idx="0"/>
            </p:cNvCxnSpPr>
            <p:nvPr/>
          </p:nvCxnSpPr>
          <p:spPr>
            <a:xfrm flipH="1">
              <a:off x="5334000" y="27051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endCxn id="399" idx="0"/>
            </p:cNvCxnSpPr>
            <p:nvPr/>
          </p:nvCxnSpPr>
          <p:spPr>
            <a:xfrm flipH="1">
              <a:off x="5334000" y="31623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endCxn id="400" idx="0"/>
            </p:cNvCxnSpPr>
            <p:nvPr/>
          </p:nvCxnSpPr>
          <p:spPr>
            <a:xfrm flipH="1">
              <a:off x="5334000" y="3619500"/>
              <a:ext cx="2971799" cy="0"/>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a:off x="5486400" y="1600200"/>
            <a:ext cx="2209800" cy="2209800"/>
            <a:chOff x="5486400" y="1600200"/>
            <a:chExt cx="2209800" cy="2209800"/>
          </a:xfrm>
        </p:grpSpPr>
        <p:sp>
          <p:nvSpPr>
            <p:cNvPr id="414" name="Oval 413"/>
            <p:cNvSpPr/>
            <p:nvPr/>
          </p:nvSpPr>
          <p:spPr>
            <a:xfrm>
              <a:off x="54864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7" name="Oval 426"/>
            <p:cNvSpPr/>
            <p:nvPr/>
          </p:nvSpPr>
          <p:spPr>
            <a:xfrm>
              <a:off x="59436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8" name="Oval 427"/>
            <p:cNvSpPr/>
            <p:nvPr/>
          </p:nvSpPr>
          <p:spPr>
            <a:xfrm>
              <a:off x="64008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9" name="Oval 428"/>
            <p:cNvSpPr/>
            <p:nvPr/>
          </p:nvSpPr>
          <p:spPr>
            <a:xfrm>
              <a:off x="68580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0" name="Oval 429"/>
            <p:cNvSpPr/>
            <p:nvPr/>
          </p:nvSpPr>
          <p:spPr>
            <a:xfrm>
              <a:off x="7315200" y="16002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1" name="Oval 430"/>
            <p:cNvSpPr/>
            <p:nvPr/>
          </p:nvSpPr>
          <p:spPr>
            <a:xfrm>
              <a:off x="54864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2" name="Oval 431"/>
            <p:cNvSpPr/>
            <p:nvPr/>
          </p:nvSpPr>
          <p:spPr>
            <a:xfrm>
              <a:off x="59436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3" name="Oval 432"/>
            <p:cNvSpPr/>
            <p:nvPr/>
          </p:nvSpPr>
          <p:spPr>
            <a:xfrm>
              <a:off x="64008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4" name="Oval 433"/>
            <p:cNvSpPr/>
            <p:nvPr/>
          </p:nvSpPr>
          <p:spPr>
            <a:xfrm>
              <a:off x="68580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5" name="Oval 434"/>
            <p:cNvSpPr/>
            <p:nvPr/>
          </p:nvSpPr>
          <p:spPr>
            <a:xfrm>
              <a:off x="7315200" y="20574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6" name="Oval 435"/>
            <p:cNvSpPr/>
            <p:nvPr/>
          </p:nvSpPr>
          <p:spPr>
            <a:xfrm>
              <a:off x="54864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7" name="Oval 436"/>
            <p:cNvSpPr/>
            <p:nvPr/>
          </p:nvSpPr>
          <p:spPr>
            <a:xfrm>
              <a:off x="59436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8" name="Oval 437"/>
            <p:cNvSpPr/>
            <p:nvPr/>
          </p:nvSpPr>
          <p:spPr>
            <a:xfrm>
              <a:off x="64008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9" name="Oval 438"/>
            <p:cNvSpPr/>
            <p:nvPr/>
          </p:nvSpPr>
          <p:spPr>
            <a:xfrm>
              <a:off x="68580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Oval 442"/>
            <p:cNvSpPr/>
            <p:nvPr/>
          </p:nvSpPr>
          <p:spPr>
            <a:xfrm>
              <a:off x="7315200" y="25146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Oval 445"/>
            <p:cNvSpPr/>
            <p:nvPr/>
          </p:nvSpPr>
          <p:spPr>
            <a:xfrm>
              <a:off x="54864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Oval 446"/>
            <p:cNvSpPr/>
            <p:nvPr/>
          </p:nvSpPr>
          <p:spPr>
            <a:xfrm>
              <a:off x="59436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8" name="Oval 447"/>
            <p:cNvSpPr/>
            <p:nvPr/>
          </p:nvSpPr>
          <p:spPr>
            <a:xfrm>
              <a:off x="64008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Oval 448"/>
            <p:cNvSpPr/>
            <p:nvPr/>
          </p:nvSpPr>
          <p:spPr>
            <a:xfrm>
              <a:off x="68580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0" name="Oval 449"/>
            <p:cNvSpPr/>
            <p:nvPr/>
          </p:nvSpPr>
          <p:spPr>
            <a:xfrm>
              <a:off x="7315200" y="29718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Oval 450"/>
            <p:cNvSpPr/>
            <p:nvPr/>
          </p:nvSpPr>
          <p:spPr>
            <a:xfrm>
              <a:off x="54864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2" name="Oval 451"/>
            <p:cNvSpPr/>
            <p:nvPr/>
          </p:nvSpPr>
          <p:spPr>
            <a:xfrm>
              <a:off x="59436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3" name="Oval 452"/>
            <p:cNvSpPr/>
            <p:nvPr/>
          </p:nvSpPr>
          <p:spPr>
            <a:xfrm>
              <a:off x="64008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4" name="Oval 453"/>
            <p:cNvSpPr/>
            <p:nvPr/>
          </p:nvSpPr>
          <p:spPr>
            <a:xfrm>
              <a:off x="68580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5" name="Oval 454"/>
            <p:cNvSpPr/>
            <p:nvPr/>
          </p:nvSpPr>
          <p:spPr>
            <a:xfrm>
              <a:off x="7315200" y="3429000"/>
              <a:ext cx="381000" cy="381000"/>
            </a:xfrm>
            <a:prstGeom prst="ellipse">
              <a:avLst/>
            </a:prstGeom>
            <a:solidFill>
              <a:schemeClr val="accent6">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9" name="TextBox 108"/>
          <p:cNvSpPr txBox="1"/>
          <p:nvPr/>
        </p:nvSpPr>
        <p:spPr>
          <a:xfrm>
            <a:off x="5259324" y="4419600"/>
            <a:ext cx="2663952"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sense amplifier</a:t>
            </a:r>
          </a:p>
        </p:txBody>
      </p:sp>
      <p:sp>
        <p:nvSpPr>
          <p:cNvPr id="110" name="TextBox 109"/>
          <p:cNvSpPr txBox="1"/>
          <p:nvPr/>
        </p:nvSpPr>
        <p:spPr>
          <a:xfrm rot="5400000">
            <a:off x="3276601" y="2438399"/>
            <a:ext cx="2743198"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wordline</a:t>
            </a:r>
            <a:r>
              <a:rPr kumimoji="0" lang="en-US" sz="2800" b="0" i="0" u="none" strike="noStrike" kern="1200" cap="none" spc="0" normalizeH="0" baseline="0" noProof="0" dirty="0">
                <a:ln>
                  <a:noFill/>
                </a:ln>
                <a:solidFill>
                  <a:srgbClr val="000000"/>
                </a:solidFill>
                <a:effectLst/>
                <a:uLnTx/>
                <a:uFillTx/>
                <a:latin typeface="Calibri"/>
                <a:ea typeface="+mn-ea"/>
                <a:cs typeface="+mn-cs"/>
              </a:rPr>
              <a:t> driver</a:t>
            </a:r>
          </a:p>
        </p:txBody>
      </p:sp>
      <p:grpSp>
        <p:nvGrpSpPr>
          <p:cNvPr id="4" name="Group 3"/>
          <p:cNvGrpSpPr/>
          <p:nvPr/>
        </p:nvGrpSpPr>
        <p:grpSpPr>
          <a:xfrm>
            <a:off x="7505700" y="1143000"/>
            <a:ext cx="1104900" cy="647699"/>
            <a:chOff x="7505700" y="1143000"/>
            <a:chExt cx="1104900" cy="647699"/>
          </a:xfrm>
        </p:grpSpPr>
        <p:sp>
          <p:nvSpPr>
            <p:cNvPr id="112" name="TextBox 111"/>
            <p:cNvSpPr txBox="1"/>
            <p:nvPr/>
          </p:nvSpPr>
          <p:spPr>
            <a:xfrm>
              <a:off x="7848600" y="1143000"/>
              <a:ext cx="762000"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cell</a:t>
              </a:r>
            </a:p>
          </p:txBody>
        </p:sp>
        <p:sp>
          <p:nvSpPr>
            <p:cNvPr id="2" name="Freeform 1"/>
            <p:cNvSpPr/>
            <p:nvPr/>
          </p:nvSpPr>
          <p:spPr>
            <a:xfrm>
              <a:off x="7505700" y="1409698"/>
              <a:ext cx="417576" cy="381001"/>
            </a:xfrm>
            <a:custGeom>
              <a:avLst/>
              <a:gdLst>
                <a:gd name="connsiteX0" fmla="*/ 0 w 358140"/>
                <a:gd name="connsiteY0" fmla="*/ 342900 h 342900"/>
                <a:gd name="connsiteX1" fmla="*/ 114300 w 358140"/>
                <a:gd name="connsiteY1" fmla="*/ 76200 h 342900"/>
                <a:gd name="connsiteX2" fmla="*/ 358140 w 358140"/>
                <a:gd name="connsiteY2" fmla="*/ 0 h 342900"/>
              </a:gdLst>
              <a:ahLst/>
              <a:cxnLst>
                <a:cxn ang="0">
                  <a:pos x="connsiteX0" y="connsiteY0"/>
                </a:cxn>
                <a:cxn ang="0">
                  <a:pos x="connsiteX1" y="connsiteY1"/>
                </a:cxn>
                <a:cxn ang="0">
                  <a:pos x="connsiteX2" y="connsiteY2"/>
                </a:cxn>
              </a:cxnLst>
              <a:rect l="l" t="t" r="r" b="b"/>
              <a:pathLst>
                <a:path w="358140" h="342900">
                  <a:moveTo>
                    <a:pt x="0" y="342900"/>
                  </a:moveTo>
                  <a:cubicBezTo>
                    <a:pt x="27305" y="238125"/>
                    <a:pt x="54610" y="133350"/>
                    <a:pt x="114300" y="76200"/>
                  </a:cubicBezTo>
                  <a:cubicBezTo>
                    <a:pt x="173990" y="19050"/>
                    <a:pt x="321310" y="16510"/>
                    <a:pt x="35814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8" name="TextBox 117"/>
          <p:cNvSpPr txBox="1"/>
          <p:nvPr/>
        </p:nvSpPr>
        <p:spPr>
          <a:xfrm>
            <a:off x="7662956" y="2438400"/>
            <a:ext cx="1633444"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wordline</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6" name="Group 5"/>
          <p:cNvGrpSpPr/>
          <p:nvPr/>
        </p:nvGrpSpPr>
        <p:grpSpPr>
          <a:xfrm>
            <a:off x="7040880" y="842010"/>
            <a:ext cx="1492757" cy="666750"/>
            <a:chOff x="7040880" y="842010"/>
            <a:chExt cx="1492757" cy="666750"/>
          </a:xfrm>
        </p:grpSpPr>
        <p:sp>
          <p:nvSpPr>
            <p:cNvPr id="121" name="TextBox 120"/>
            <p:cNvSpPr txBox="1"/>
            <p:nvPr/>
          </p:nvSpPr>
          <p:spPr>
            <a:xfrm>
              <a:off x="7391400" y="842010"/>
              <a:ext cx="1142237" cy="457200"/>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a:ea typeface="+mn-ea"/>
                  <a:cs typeface="+mn-cs"/>
                </a:rPr>
                <a:t>bitline</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reeform 4"/>
            <p:cNvSpPr/>
            <p:nvPr/>
          </p:nvSpPr>
          <p:spPr>
            <a:xfrm>
              <a:off x="7040880" y="1122680"/>
              <a:ext cx="441960" cy="386080"/>
            </a:xfrm>
            <a:custGeom>
              <a:avLst/>
              <a:gdLst>
                <a:gd name="connsiteX0" fmla="*/ 0 w 441960"/>
                <a:gd name="connsiteY0" fmla="*/ 386080 h 386080"/>
                <a:gd name="connsiteX1" fmla="*/ 198120 w 441960"/>
                <a:gd name="connsiteY1" fmla="*/ 264160 h 386080"/>
                <a:gd name="connsiteX2" fmla="*/ 223520 w 441960"/>
                <a:gd name="connsiteY2" fmla="*/ 45720 h 386080"/>
                <a:gd name="connsiteX3" fmla="*/ 441960 w 441960"/>
                <a:gd name="connsiteY3" fmla="*/ 0 h 386080"/>
              </a:gdLst>
              <a:ahLst/>
              <a:cxnLst>
                <a:cxn ang="0">
                  <a:pos x="connsiteX0" y="connsiteY0"/>
                </a:cxn>
                <a:cxn ang="0">
                  <a:pos x="connsiteX1" y="connsiteY1"/>
                </a:cxn>
                <a:cxn ang="0">
                  <a:pos x="connsiteX2" y="connsiteY2"/>
                </a:cxn>
                <a:cxn ang="0">
                  <a:pos x="connsiteX3" y="connsiteY3"/>
                </a:cxn>
              </a:cxnLst>
              <a:rect l="l" t="t" r="r" b="b"/>
              <a:pathLst>
                <a:path w="441960" h="386080">
                  <a:moveTo>
                    <a:pt x="0" y="386080"/>
                  </a:moveTo>
                  <a:cubicBezTo>
                    <a:pt x="80433" y="353483"/>
                    <a:pt x="160867" y="320887"/>
                    <a:pt x="198120" y="264160"/>
                  </a:cubicBezTo>
                  <a:cubicBezTo>
                    <a:pt x="235373" y="207433"/>
                    <a:pt x="182880" y="89747"/>
                    <a:pt x="223520" y="45720"/>
                  </a:cubicBezTo>
                  <a:cubicBezTo>
                    <a:pt x="264160" y="1693"/>
                    <a:pt x="353060" y="846"/>
                    <a:pt x="441960" y="0"/>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9935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13"/>
                                        </p:tgtEl>
                                        <p:attrNameLst>
                                          <p:attrName>style.visibility</p:attrName>
                                        </p:attrNameLst>
                                      </p:cBhvr>
                                      <p:to>
                                        <p:strVal val="visible"/>
                                      </p:to>
                                    </p:set>
                                    <p:animEffect transition="in" filter="fade">
                                      <p:cBhvr>
                                        <p:cTn id="14" dur="500"/>
                                        <p:tgtEl>
                                          <p:spTgt spid="41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500"/>
                                        <p:tgtEl>
                                          <p:spTgt spid="3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07"/>
                                        </p:tgtEl>
                                        <p:attrNameLst>
                                          <p:attrName>style.visibility</p:attrName>
                                        </p:attrNameLst>
                                      </p:cBhvr>
                                      <p:to>
                                        <p:strVal val="visible"/>
                                      </p:to>
                                    </p:set>
                                    <p:animEffect transition="in" filter="wipe(left)">
                                      <p:cBhvr>
                                        <p:cTn id="29" dur="500"/>
                                        <p:tgtEl>
                                          <p:spTgt spid="40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9"/>
                                        </p:tgtEl>
                                        <p:attrNameLst>
                                          <p:attrName>style.visibility</p:attrName>
                                        </p:attrNameLst>
                                      </p:cBhvr>
                                      <p:to>
                                        <p:strVal val="visible"/>
                                      </p:to>
                                    </p:set>
                                    <p:animEffect transition="in" filter="fade">
                                      <p:cBhvr>
                                        <p:cTn id="38" dur="500"/>
                                        <p:tgtEl>
                                          <p:spTgt spid="3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01"/>
                                        </p:tgtEl>
                                        <p:attrNameLst>
                                          <p:attrName>style.visibility</p:attrName>
                                        </p:attrNameLst>
                                      </p:cBhvr>
                                      <p:to>
                                        <p:strVal val="visible"/>
                                      </p:to>
                                    </p:set>
                                    <p:animEffect transition="in" filter="wipe(down)">
                                      <p:cBhvr>
                                        <p:cTn id="45" dur="500"/>
                                        <p:tgtEl>
                                          <p:spTgt spid="401"/>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P spid="109" grpId="0"/>
      <p:bldP spid="110" grpId="0"/>
      <p:bldP spid="1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Element (Cell)</a:t>
            </a:r>
          </a:p>
        </p:txBody>
      </p:sp>
      <p:sp>
        <p:nvSpPr>
          <p:cNvPr id="4" name="Oval 3"/>
          <p:cNvSpPr/>
          <p:nvPr/>
        </p:nvSpPr>
        <p:spPr>
          <a:xfrm>
            <a:off x="3810000" y="22860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p:cNvSpPr/>
          <p:nvPr/>
        </p:nvSpPr>
        <p:spPr>
          <a:xfrm>
            <a:off x="25908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6" name="Oval 5"/>
          <p:cNvSpPr/>
          <p:nvPr/>
        </p:nvSpPr>
        <p:spPr>
          <a:xfrm>
            <a:off x="5105400" y="3886200"/>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8" name="Straight Arrow Connector 7"/>
          <p:cNvCxnSpPr>
            <a:stCxn id="4" idx="3"/>
            <a:endCxn id="5" idx="7"/>
          </p:cNvCxnSpPr>
          <p:nvPr/>
        </p:nvCxnSpPr>
        <p:spPr>
          <a:xfrm rot="5400000">
            <a:off x="2985667" y="3061867"/>
            <a:ext cx="1115266" cy="7342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5"/>
            <a:endCxn id="6" idx="1"/>
          </p:cNvCxnSpPr>
          <p:nvPr/>
        </p:nvCxnSpPr>
        <p:spPr>
          <a:xfrm rot="16200000" flipH="1">
            <a:off x="4242967" y="3023767"/>
            <a:ext cx="1115266" cy="81046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1070" y="1524000"/>
            <a:ext cx="66986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Component that can be in at least two states</a:t>
            </a:r>
          </a:p>
        </p:txBody>
      </p:sp>
      <p:sp>
        <p:nvSpPr>
          <p:cNvPr id="13" name="TextBox 12"/>
          <p:cNvSpPr txBox="1"/>
          <p:nvPr/>
        </p:nvSpPr>
        <p:spPr>
          <a:xfrm>
            <a:off x="457200" y="5029200"/>
            <a:ext cx="8001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Can be electrical, magnetic, mechanical, etc.</a:t>
            </a:r>
          </a:p>
        </p:txBody>
      </p:sp>
      <p:sp>
        <p:nvSpPr>
          <p:cNvPr id="14" name="TextBox 13"/>
          <p:cNvSpPr txBox="1"/>
          <p:nvPr/>
        </p:nvSpPr>
        <p:spPr>
          <a:xfrm>
            <a:off x="457200" y="5725180"/>
            <a:ext cx="800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DRAM  →  Capacitor</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4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82000" cy="1143000"/>
          </a:xfrm>
        </p:spPr>
        <p:txBody>
          <a:bodyPr>
            <a:normAutofit fontScale="90000"/>
          </a:bodyPr>
          <a:lstStyle/>
          <a:p>
            <a:r>
              <a:rPr lang="en-US" dirty="0"/>
              <a:t>Capacitor – Bucket of Electric Charge</a:t>
            </a:r>
          </a:p>
        </p:txBody>
      </p:sp>
      <p:sp>
        <p:nvSpPr>
          <p:cNvPr id="34" name="Rectangle 33"/>
          <p:cNvSpPr/>
          <p:nvPr/>
        </p:nvSpPr>
        <p:spPr>
          <a:xfrm>
            <a:off x="1828800" y="3143310"/>
            <a:ext cx="381000" cy="76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2590800" y="4514910"/>
            <a:ext cx="11994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Charge</a:t>
            </a:r>
          </a:p>
        </p:txBody>
      </p:sp>
      <p:cxnSp>
        <p:nvCxnSpPr>
          <p:cNvPr id="46" name="Straight Arrow Connector 45"/>
          <p:cNvCxnSpPr>
            <a:stCxn id="44" idx="1"/>
            <a:endCxn id="34" idx="2"/>
          </p:cNvCxnSpPr>
          <p:nvPr/>
        </p:nvCxnSpPr>
        <p:spPr>
          <a:xfrm rot="10800000">
            <a:off x="2019300" y="3905310"/>
            <a:ext cx="571500" cy="871210"/>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06765" y="2457510"/>
            <a:ext cx="19084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“Charged”</a:t>
            </a:r>
          </a:p>
        </p:txBody>
      </p:sp>
      <p:sp>
        <p:nvSpPr>
          <p:cNvPr id="50" name="TextBox 49"/>
          <p:cNvSpPr txBox="1"/>
          <p:nvPr/>
        </p:nvSpPr>
        <p:spPr>
          <a:xfrm>
            <a:off x="5368355" y="2438400"/>
            <a:ext cx="237013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“Discharged”</a:t>
            </a:r>
          </a:p>
        </p:txBody>
      </p:sp>
      <p:grpSp>
        <p:nvGrpSpPr>
          <p:cNvPr id="22" name="Group 21"/>
          <p:cNvGrpSpPr/>
          <p:nvPr/>
        </p:nvGrpSpPr>
        <p:grpSpPr>
          <a:xfrm>
            <a:off x="1144735" y="3143310"/>
            <a:ext cx="1750865" cy="1390710"/>
            <a:chOff x="1678135" y="2286000"/>
            <a:chExt cx="1750865" cy="1390710"/>
          </a:xfrm>
        </p:grpSpPr>
        <p:grpSp>
          <p:nvGrpSpPr>
            <p:cNvPr id="35" name="Group 34"/>
            <p:cNvGrpSpPr/>
            <p:nvPr/>
          </p:nvGrpSpPr>
          <p:grpSpPr>
            <a:xfrm>
              <a:off x="1828800" y="2286000"/>
              <a:ext cx="1600200" cy="1028700"/>
              <a:chOff x="1828800" y="2667000"/>
              <a:chExt cx="1600200" cy="1028700"/>
            </a:xfrm>
          </p:grpSpPr>
          <p:cxnSp>
            <p:nvCxnSpPr>
              <p:cNvPr id="14" name="Straight Connector 13"/>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6781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23" name="Group 22"/>
          <p:cNvGrpSpPr/>
          <p:nvPr/>
        </p:nvGrpSpPr>
        <p:grpSpPr>
          <a:xfrm>
            <a:off x="5659771" y="3124200"/>
            <a:ext cx="1750865" cy="1390710"/>
            <a:chOff x="5335735" y="2286000"/>
            <a:chExt cx="1750865" cy="1390710"/>
          </a:xfrm>
        </p:grpSpPr>
        <p:grpSp>
          <p:nvGrpSpPr>
            <p:cNvPr id="37" name="Group 36"/>
            <p:cNvGrpSpPr/>
            <p:nvPr/>
          </p:nvGrpSpPr>
          <p:grpSpPr>
            <a:xfrm>
              <a:off x="5486400" y="2286000"/>
              <a:ext cx="1600200" cy="1028700"/>
              <a:chOff x="1828800" y="2667000"/>
              <a:chExt cx="1600200" cy="1028700"/>
            </a:xfrm>
          </p:grpSpPr>
          <p:cxnSp>
            <p:nvCxnSpPr>
              <p:cNvPr id="38" name="Straight Connector 37"/>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hape 40"/>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57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30" name="Group 29"/>
          <p:cNvGrpSpPr/>
          <p:nvPr/>
        </p:nvGrpSpPr>
        <p:grpSpPr>
          <a:xfrm>
            <a:off x="3124200" y="3215045"/>
            <a:ext cx="873428" cy="918865"/>
            <a:chOff x="3657600" y="2357735"/>
            <a:chExt cx="873428" cy="918865"/>
          </a:xfrm>
        </p:grpSpPr>
        <p:sp>
          <p:nvSpPr>
            <p:cNvPr id="27" name="Rectangle 26"/>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3831606" y="23577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1" name="Group 30"/>
          <p:cNvGrpSpPr/>
          <p:nvPr/>
        </p:nvGrpSpPr>
        <p:grpSpPr>
          <a:xfrm>
            <a:off x="7639236" y="3352800"/>
            <a:ext cx="514164" cy="842665"/>
            <a:chOff x="7315200" y="2514600"/>
            <a:chExt cx="514164" cy="842665"/>
          </a:xfrm>
        </p:grpSpPr>
        <p:sp>
          <p:nvSpPr>
            <p:cNvPr id="26" name="Rectangle 25"/>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7489206" y="289560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grpSp>
      <p:sp>
        <p:nvSpPr>
          <p:cNvPr id="42" name="Rounded Rectangular Callout 41"/>
          <p:cNvSpPr/>
          <p:nvPr/>
        </p:nvSpPr>
        <p:spPr>
          <a:xfrm>
            <a:off x="3886200" y="3752910"/>
            <a:ext cx="2819400" cy="1200090"/>
          </a:xfrm>
          <a:prstGeom prst="wedgeRoundRectCallout">
            <a:avLst>
              <a:gd name="adj1" fmla="val -66450"/>
              <a:gd name="adj2" fmla="val -306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Voltage level indicator. Not part of the actual circuit</a:t>
            </a:r>
          </a:p>
        </p:txBody>
      </p:sp>
      <p:sp>
        <p:nvSpPr>
          <p:cNvPr id="33" name="Slide Number Placeholder 3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4" grpId="0"/>
      <p:bldP spid="49" grpId="0"/>
      <p:bldP spid="50" grpId="0"/>
      <p:bldP spid="42" grpId="0" animBg="1"/>
      <p:bldP spid="4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hip.jpg"/>
          <p:cNvPicPr>
            <a:picLocks noChangeAspect="1"/>
          </p:cNvPicPr>
          <p:nvPr/>
        </p:nvPicPr>
        <p:blipFill>
          <a:blip r:embed="rId2" cstate="print"/>
          <a:stretch>
            <a:fillRect/>
          </a:stretch>
        </p:blipFill>
        <p:spPr>
          <a:xfrm rot="5400000">
            <a:off x="1107582" y="2827597"/>
            <a:ext cx="2743201" cy="2284487"/>
          </a:xfrm>
          <a:prstGeom prst="rect">
            <a:avLst/>
          </a:prstGeom>
        </p:spPr>
      </p:pic>
      <p:sp>
        <p:nvSpPr>
          <p:cNvPr id="2" name="Title 1"/>
          <p:cNvSpPr>
            <a:spLocks noGrp="1"/>
          </p:cNvSpPr>
          <p:nvPr>
            <p:ph type="title"/>
          </p:nvPr>
        </p:nvSpPr>
        <p:spPr/>
        <p:txBody>
          <a:bodyPr/>
          <a:lstStyle/>
          <a:p>
            <a:r>
              <a:rPr lang="en-US" dirty="0"/>
              <a:t>DRAM Chip</a:t>
            </a:r>
          </a:p>
        </p:txBody>
      </p:sp>
      <p:grpSp>
        <p:nvGrpSpPr>
          <p:cNvPr id="60" name="Group 59"/>
          <p:cNvGrpSpPr/>
          <p:nvPr/>
        </p:nvGrpSpPr>
        <p:grpSpPr>
          <a:xfrm>
            <a:off x="3200400" y="2064841"/>
            <a:ext cx="5410201" cy="990600"/>
            <a:chOff x="3880297" y="2590800"/>
            <a:chExt cx="5410201" cy="990600"/>
          </a:xfrm>
        </p:grpSpPr>
        <p:cxnSp>
          <p:nvCxnSpPr>
            <p:cNvPr id="8" name="Straight Arrow Connector 7"/>
            <p:cNvCxnSpPr>
              <a:endCxn id="9" idx="1"/>
            </p:cNvCxnSpPr>
            <p:nvPr/>
          </p:nvCxnSpPr>
          <p:spPr>
            <a:xfrm flipV="1">
              <a:off x="3880297" y="3067854"/>
              <a:ext cx="990601" cy="513546"/>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0898" y="2590800"/>
              <a:ext cx="44196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Contains billions of capacitors (also called cells)</a:t>
              </a:r>
            </a:p>
          </p:txBody>
        </p:sp>
      </p:grpSp>
      <p:grpSp>
        <p:nvGrpSpPr>
          <p:cNvPr id="61" name="Group 60"/>
          <p:cNvGrpSpPr/>
          <p:nvPr/>
        </p:nvGrpSpPr>
        <p:grpSpPr>
          <a:xfrm>
            <a:off x="3190318" y="3131641"/>
            <a:ext cx="4541519" cy="2133600"/>
            <a:chOff x="3682178" y="3581400"/>
            <a:chExt cx="4541519" cy="2133600"/>
          </a:xfrm>
        </p:grpSpPr>
        <p:grpSp>
          <p:nvGrpSpPr>
            <p:cNvPr id="46" name="Group 45"/>
            <p:cNvGrpSpPr/>
            <p:nvPr/>
          </p:nvGrpSpPr>
          <p:grpSpPr>
            <a:xfrm>
              <a:off x="3721202" y="3581400"/>
              <a:ext cx="4502495" cy="2133600"/>
              <a:chOff x="3721202" y="3581400"/>
              <a:chExt cx="4502495" cy="2133600"/>
            </a:xfrm>
          </p:grpSpPr>
          <p:grpSp>
            <p:nvGrpSpPr>
              <p:cNvPr id="31" name="Group 30"/>
              <p:cNvGrpSpPr/>
              <p:nvPr/>
            </p:nvGrpSpPr>
            <p:grpSpPr>
              <a:xfrm>
                <a:off x="5556697" y="3581400"/>
                <a:ext cx="2667000" cy="2133600"/>
                <a:chOff x="4800600" y="3581400"/>
                <a:chExt cx="2667000" cy="2133600"/>
              </a:xfrm>
            </p:grpSpPr>
            <p:grpSp>
              <p:nvGrpSpPr>
                <p:cNvPr id="23" name="Group 22"/>
                <p:cNvGrpSpPr/>
                <p:nvPr/>
              </p:nvGrpSpPr>
              <p:grpSpPr>
                <a:xfrm>
                  <a:off x="5335735" y="4048780"/>
                  <a:ext cx="1750865" cy="1390710"/>
                  <a:chOff x="5335735" y="2286000"/>
                  <a:chExt cx="1750865" cy="1390710"/>
                </a:xfrm>
              </p:grpSpPr>
              <p:grpSp>
                <p:nvGrpSpPr>
                  <p:cNvPr id="24" name="Group 36"/>
                  <p:cNvGrpSpPr/>
                  <p:nvPr/>
                </p:nvGrpSpPr>
                <p:grpSpPr>
                  <a:xfrm>
                    <a:off x="5486400" y="2286000"/>
                    <a:ext cx="1600200" cy="1028700"/>
                    <a:chOff x="1828800" y="2667000"/>
                    <a:chExt cx="1600200" cy="1028700"/>
                  </a:xfrm>
                </p:grpSpPr>
                <p:cxnSp>
                  <p:nvCxnSpPr>
                    <p:cNvPr id="26" name="Straight Connector 25"/>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43200" y="3048000"/>
                      <a:ext cx="6858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hape 28"/>
                    <p:cNvCxnSpPr/>
                    <p:nvPr/>
                  </p:nvCxnSpPr>
                  <p:spPr>
                    <a:xfrm rot="10800000" flipV="1">
                      <a:off x="1828800" y="3048000"/>
                      <a:ext cx="533400" cy="647700"/>
                    </a:xfrm>
                    <a:prstGeom prst="bentConnector2">
                      <a:avLst/>
                    </a:prstGeom>
                    <a:ln w="3810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53357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sp>
              <p:nvSpPr>
                <p:cNvPr id="30" name="Oval 29"/>
                <p:cNvSpPr/>
                <p:nvPr/>
              </p:nvSpPr>
              <p:spPr>
                <a:xfrm>
                  <a:off x="4800600" y="3581400"/>
                  <a:ext cx="2667000" cy="2133600"/>
                </a:xfrm>
                <a:prstGeom prst="ellipse">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33" name="Straight Connector 32"/>
              <p:cNvCxnSpPr>
                <a:stCxn id="22" idx="7"/>
              </p:cNvCxnSpPr>
              <p:nvPr/>
            </p:nvCxnSpPr>
            <p:spPr>
              <a:xfrm rot="5400000" flipH="1" flipV="1">
                <a:off x="4772763" y="2606043"/>
                <a:ext cx="570573" cy="2673695"/>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7897" y="4267201"/>
                <a:ext cx="2219373" cy="1135341"/>
              </a:xfrm>
              <a:prstGeom prst="line">
                <a:avLst/>
              </a:prstGeom>
              <a:ln w="28575">
                <a:solidFill>
                  <a:schemeClr val="tx1">
                    <a:lumMod val="90000"/>
                    <a:lumOff val="1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3682178" y="42214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 name="Group 56"/>
          <p:cNvGrpSpPr/>
          <p:nvPr/>
        </p:nvGrpSpPr>
        <p:grpSpPr>
          <a:xfrm>
            <a:off x="2366998" y="2971800"/>
            <a:ext cx="805259" cy="2362200"/>
            <a:chOff x="1924176" y="2979241"/>
            <a:chExt cx="1091377" cy="2362200"/>
          </a:xfrm>
        </p:grpSpPr>
        <p:cxnSp>
          <p:nvCxnSpPr>
            <p:cNvPr id="55" name="Shape 54"/>
            <p:cNvCxnSpPr>
              <a:endCxn id="22" idx="2"/>
            </p:cNvCxnSpPr>
            <p:nvPr/>
          </p:nvCxnSpPr>
          <p:spPr>
            <a:xfrm rot="5400000" flipH="1" flipV="1">
              <a:off x="1696435" y="4022323"/>
              <a:ext cx="1546859" cy="1091377"/>
            </a:xfrm>
            <a:prstGeom prst="bentConnector2">
              <a:avLst/>
            </a:prstGeom>
            <a:ln w="38100">
              <a:solidFill>
                <a:schemeClr val="bg1"/>
              </a:solidFill>
              <a:prstDash val="sysDot"/>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88090" y="2979241"/>
              <a:ext cx="445957" cy="769441"/>
            </a:xfrm>
            <a:prstGeom prst="rect">
              <a:avLst/>
            </a:prstGeom>
            <a:noFill/>
            <a:ln w="3810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t>
              </a:r>
            </a:p>
          </p:txBody>
        </p:sp>
      </p:grpSp>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9" name="TextBox 38"/>
          <p:cNvSpPr txBox="1"/>
          <p:nvPr/>
        </p:nvSpPr>
        <p:spPr>
          <a:xfrm>
            <a:off x="1544154" y="2064841"/>
            <a:ext cx="18501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DRAM Chip</a:t>
            </a:r>
          </a:p>
        </p:txBody>
      </p:sp>
    </p:spTree>
    <p:extLst>
      <p:ext uri="{BB962C8B-B14F-4D97-AF65-F5344CB8AC3E}">
        <p14:creationId xmlns:p14="http://schemas.microsoft.com/office/powerpoint/2010/main" val="30377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Divide and Conquer</a:t>
            </a:r>
          </a:p>
        </p:txBody>
      </p:sp>
      <p:pic>
        <p:nvPicPr>
          <p:cNvPr id="4" name="Picture 3" descr="chip.jpg"/>
          <p:cNvPicPr>
            <a:picLocks noChangeAspect="1"/>
          </p:cNvPicPr>
          <p:nvPr/>
        </p:nvPicPr>
        <p:blipFill>
          <a:blip r:embed="rId2" cstate="print"/>
          <a:stretch>
            <a:fillRect/>
          </a:stretch>
        </p:blipFill>
        <p:spPr>
          <a:xfrm rot="5400000">
            <a:off x="564433" y="1721568"/>
            <a:ext cx="4185747" cy="3485813"/>
          </a:xfrm>
          <a:prstGeom prst="rect">
            <a:avLst/>
          </a:prstGeom>
        </p:spPr>
      </p:pic>
      <p:grpSp>
        <p:nvGrpSpPr>
          <p:cNvPr id="13" name="Group 12"/>
          <p:cNvGrpSpPr/>
          <p:nvPr/>
        </p:nvGrpSpPr>
        <p:grpSpPr>
          <a:xfrm>
            <a:off x="971215" y="1447800"/>
            <a:ext cx="3352798" cy="4114800"/>
            <a:chOff x="2438400" y="1828800"/>
            <a:chExt cx="3733800" cy="4419600"/>
          </a:xfrm>
        </p:grpSpPr>
        <p:sp>
          <p:nvSpPr>
            <p:cNvPr id="5" name="Rectangle 4"/>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 name="Group 19"/>
          <p:cNvGrpSpPr/>
          <p:nvPr/>
        </p:nvGrpSpPr>
        <p:grpSpPr>
          <a:xfrm>
            <a:off x="3866813" y="1981200"/>
            <a:ext cx="3747915" cy="904220"/>
            <a:chOff x="4953000" y="2362200"/>
            <a:chExt cx="3747915" cy="904220"/>
          </a:xfrm>
        </p:grpSpPr>
        <p:sp>
          <p:nvSpPr>
            <p:cNvPr id="17" name="TextBox 16"/>
            <p:cNvSpPr txBox="1"/>
            <p:nvPr/>
          </p:nvSpPr>
          <p:spPr>
            <a:xfrm>
              <a:off x="6781800" y="2743200"/>
              <a:ext cx="19191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DRAM Bank</a:t>
              </a:r>
            </a:p>
          </p:txBody>
        </p:sp>
        <p:cxnSp>
          <p:nvCxnSpPr>
            <p:cNvPr id="19" name="Straight Arrow Connector 18"/>
            <p:cNvCxnSpPr>
              <a:stCxn id="17" idx="1"/>
            </p:cNvCxnSpPr>
            <p:nvPr/>
          </p:nvCxnSpPr>
          <p:spPr>
            <a:xfrm rot="10800000">
              <a:off x="4953000" y="2362200"/>
              <a:ext cx="1828800" cy="642610"/>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876213" y="2895600"/>
            <a:ext cx="1219199" cy="769441"/>
            <a:chOff x="3886201" y="3276600"/>
            <a:chExt cx="1219199" cy="769441"/>
          </a:xfrm>
        </p:grpSpPr>
        <p:cxnSp>
          <p:nvCxnSpPr>
            <p:cNvPr id="16" name="Straight Arrow Connector 15"/>
            <p:cNvCxnSpPr/>
            <p:nvPr/>
          </p:nvCxnSpPr>
          <p:spPr>
            <a:xfrm rot="5400000">
              <a:off x="4472941" y="2746836"/>
              <a:ext cx="6695" cy="1180176"/>
            </a:xfrm>
            <a:prstGeom prst="straightConnector1">
              <a:avLst/>
            </a:prstGeom>
            <a:ln w="28575">
              <a:solidFill>
                <a:schemeClr val="bg1"/>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059681" y="3307081"/>
              <a:ext cx="45719" cy="457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938156" y="3276600"/>
              <a:ext cx="329044" cy="769441"/>
            </a:xfrm>
            <a:prstGeom prst="rect">
              <a:avLst/>
            </a:prstGeom>
            <a:noFill/>
            <a:ln w="3810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t>
              </a:r>
            </a:p>
          </p:txBody>
        </p:sp>
      </p:grpSp>
      <p:sp>
        <p:nvSpPr>
          <p:cNvPr id="23" name="Slide Number Placeholder 2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4" name="Content Placeholder 52"/>
          <p:cNvSpPr txBox="1">
            <a:spLocks/>
          </p:cNvSpPr>
          <p:nvPr/>
        </p:nvSpPr>
        <p:spPr>
          <a:xfrm>
            <a:off x="4876800" y="4724400"/>
            <a:ext cx="4038600" cy="12954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Calibri"/>
                <a:ea typeface="+mn-ea"/>
                <a:cs typeface="+mn-cs"/>
              </a:rPr>
              <a:t>Weak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C1C1C"/>
                </a:solidFill>
                <a:effectLst/>
                <a:uLnTx/>
                <a:uFillTx/>
                <a:latin typeface="Calibri"/>
                <a:ea typeface="+mn-ea"/>
                <a:cs typeface="+mn-cs"/>
              </a:rPr>
              <a:t>Reading destroys state</a:t>
            </a:r>
          </a:p>
        </p:txBody>
      </p:sp>
      <p:sp>
        <p:nvSpPr>
          <p:cNvPr id="25" name="TextBox 24"/>
          <p:cNvSpPr txBox="1"/>
          <p:nvPr/>
        </p:nvSpPr>
        <p:spPr>
          <a:xfrm>
            <a:off x="4876800" y="4114800"/>
            <a:ext cx="201247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BBB59"/>
                </a:solidFill>
                <a:effectLst/>
                <a:uLnTx/>
                <a:uFillTx/>
                <a:latin typeface="Calibri"/>
                <a:ea typeface="+mn-ea"/>
                <a:cs typeface="+mn-cs"/>
              </a:rPr>
              <a:t>Challenges</a:t>
            </a:r>
          </a:p>
        </p:txBody>
      </p:sp>
    </p:spTree>
    <p:extLst>
      <p:ext uri="{BB962C8B-B14F-4D97-AF65-F5344CB8AC3E}">
        <p14:creationId xmlns:p14="http://schemas.microsoft.com/office/powerpoint/2010/main" val="29655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500"/>
                                        <p:tgtEl>
                                          <p:spTgt spid="2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4"/>
          <p:cNvSpPr>
            <a:spLocks noGrp="1" noChangeArrowheads="1"/>
          </p:cNvSpPr>
          <p:nvPr>
            <p:ph type="ctrTitle"/>
          </p:nvPr>
        </p:nvSpPr>
        <p:spPr>
          <a:xfrm>
            <a:off x="366713" y="1833563"/>
            <a:ext cx="8428037" cy="822325"/>
          </a:xfrm>
        </p:spPr>
        <p:txBody>
          <a:bodyPr/>
          <a:lstStyle/>
          <a:p>
            <a:pPr algn="ctr" eaLnBrk="1" hangingPunct="1"/>
            <a:r>
              <a:rPr lang="en-US" altLang="en-US" sz="4000">
                <a:ea typeface="ＭＳ Ｐゴシック" charset="-128"/>
              </a:rPr>
              <a:t>Cache Performance</a:t>
            </a:r>
          </a:p>
        </p:txBody>
      </p:sp>
      <p:sp>
        <p:nvSpPr>
          <p:cNvPr id="234498" name="Rectangle 5"/>
          <p:cNvSpPr>
            <a:spLocks noGrp="1" noChangeArrowheads="1"/>
          </p:cNvSpPr>
          <p:nvPr>
            <p:ph type="subTitle" idx="1"/>
          </p:nvPr>
        </p:nvSpPr>
        <p:spPr>
          <a:xfrm>
            <a:off x="685800" y="3581400"/>
            <a:ext cx="7848600" cy="2900363"/>
          </a:xfrm>
        </p:spPr>
        <p:txBody>
          <a:bodyPr/>
          <a:lstStyle/>
          <a:p>
            <a:pPr eaLnBrk="1" hangingPunct="1">
              <a:buFont typeface="Wingdings" charset="2"/>
              <a:buNone/>
            </a:pPr>
            <a:endParaRPr lang="en-US" altLang="en-US" i="1">
              <a:ea typeface="ＭＳ Ｐゴシック" charset="-128"/>
            </a:endParaRPr>
          </a:p>
          <a:p>
            <a:pPr eaLnBrk="1" hangingPunct="1">
              <a:buFont typeface="Wingdings" charset="2"/>
              <a:buNone/>
            </a:pPr>
            <a:endParaRPr lang="en-US" altLang="en-US">
              <a:ea typeface="ＭＳ Ｐゴシック" charset="-128"/>
            </a:endParaRPr>
          </a:p>
          <a:p>
            <a:pPr eaLnBrk="1" hangingPunct="1">
              <a:buFont typeface="Wingdings" charset="2"/>
              <a:buNone/>
            </a:pPr>
            <a:endParaRPr lang="en-US" altLang="en-US">
              <a:ea typeface="ＭＳ Ｐゴシック" charset="-128"/>
            </a:endParaRPr>
          </a:p>
          <a:p>
            <a:pPr eaLnBrk="1" hangingPunct="1">
              <a:buFont typeface="Wingdings" charset="2"/>
              <a:buNone/>
            </a:pPr>
            <a:endParaRPr lang="en-US" altLang="en-US">
              <a:ea typeface="ＭＳ Ｐゴシック" charset="-128"/>
            </a:endParaRPr>
          </a:p>
        </p:txBody>
      </p:sp>
    </p:spTree>
    <p:extLst>
      <p:ext uri="{BB962C8B-B14F-4D97-AF65-F5344CB8AC3E}">
        <p14:creationId xmlns:p14="http://schemas.microsoft.com/office/powerpoint/2010/main" val="1050289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Sense-Amplifier</a:t>
            </a:r>
          </a:p>
        </p:txBody>
      </p:sp>
      <p:grpSp>
        <p:nvGrpSpPr>
          <p:cNvPr id="24" name="Group 23"/>
          <p:cNvGrpSpPr/>
          <p:nvPr/>
        </p:nvGrpSpPr>
        <p:grpSpPr>
          <a:xfrm>
            <a:off x="3222256" y="1600200"/>
            <a:ext cx="2362200" cy="4876800"/>
            <a:chOff x="1371600" y="1600200"/>
            <a:chExt cx="2362200" cy="4876800"/>
          </a:xfrm>
        </p:grpSpPr>
        <p:sp>
          <p:nvSpPr>
            <p:cNvPr id="8" name="Isosceles Triangle 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Isosceles Triangle 3"/>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Elbow Connector 10"/>
            <p:cNvCxnSpPr>
              <a:stCxn id="8" idx="0"/>
              <a:endCxn id="4"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 idx="0"/>
              <a:endCxn id="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0" name="Straight Connector 19"/>
            <p:cNvCxnSpPr/>
            <p:nvPr/>
          </p:nvCxnSpPr>
          <p:spPr>
            <a:xfrm rot="5400000" flipH="1" flipV="1">
              <a:off x="1752600" y="23622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2600" y="5715000"/>
              <a:ext cx="1524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517656" y="1676400"/>
            <a:ext cx="873428" cy="918865"/>
            <a:chOff x="3657600" y="2357735"/>
            <a:chExt cx="873428" cy="918865"/>
          </a:xfrm>
        </p:grpSpPr>
        <p:sp>
          <p:nvSpPr>
            <p:cNvPr id="41" name="Rectangle 40"/>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TextBox 41"/>
            <p:cNvSpPr txBox="1"/>
            <p:nvPr/>
          </p:nvSpPr>
          <p:spPr>
            <a:xfrm>
              <a:off x="3831606" y="23577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3" name="Group 42"/>
          <p:cNvGrpSpPr/>
          <p:nvPr/>
        </p:nvGrpSpPr>
        <p:grpSpPr>
          <a:xfrm>
            <a:off x="4517656" y="5558135"/>
            <a:ext cx="514164" cy="842665"/>
            <a:chOff x="7315200" y="2514600"/>
            <a:chExt cx="514164" cy="842665"/>
          </a:xfrm>
        </p:grpSpPr>
        <p:sp>
          <p:nvSpPr>
            <p:cNvPr id="44" name="Rectangle 43"/>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TextBox 44"/>
            <p:cNvSpPr txBox="1"/>
            <p:nvPr/>
          </p:nvSpPr>
          <p:spPr>
            <a:xfrm>
              <a:off x="7489206" y="289560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51" name="Group 50"/>
          <p:cNvGrpSpPr/>
          <p:nvPr/>
        </p:nvGrpSpPr>
        <p:grpSpPr>
          <a:xfrm>
            <a:off x="4517656" y="1833265"/>
            <a:ext cx="661730" cy="762000"/>
            <a:chOff x="2833828" y="1833265"/>
            <a:chExt cx="661730" cy="762000"/>
          </a:xfrm>
        </p:grpSpPr>
        <p:grpSp>
          <p:nvGrpSpPr>
            <p:cNvPr id="46" name="Group 45"/>
            <p:cNvGrpSpPr/>
            <p:nvPr/>
          </p:nvGrpSpPr>
          <p:grpSpPr>
            <a:xfrm>
              <a:off x="2833828" y="1833265"/>
              <a:ext cx="152400" cy="762000"/>
              <a:chOff x="2833828" y="1833265"/>
              <a:chExt cx="152400" cy="762000"/>
            </a:xfrm>
          </p:grpSpPr>
          <p:sp>
            <p:nvSpPr>
              <p:cNvPr id="29" name="Rectangle 2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2847668" y="2041720"/>
                <a:ext cx="128016" cy="5490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8" name="TextBox 47"/>
            <p:cNvSpPr txBox="1"/>
            <p:nvPr/>
          </p:nvSpPr>
          <p:spPr>
            <a:xfrm>
              <a:off x="3048000" y="1905000"/>
              <a:ext cx="4475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4520318" y="5562600"/>
            <a:ext cx="661282" cy="838200"/>
            <a:chOff x="2833828" y="5334000"/>
            <a:chExt cx="661282" cy="838200"/>
          </a:xfrm>
        </p:grpSpPr>
        <p:grpSp>
          <p:nvGrpSpPr>
            <p:cNvPr id="47" name="Group 46"/>
            <p:cNvGrpSpPr/>
            <p:nvPr/>
          </p:nvGrpSpPr>
          <p:grpSpPr>
            <a:xfrm>
              <a:off x="2833828" y="5334000"/>
              <a:ext cx="152400" cy="762000"/>
              <a:chOff x="2833828" y="5334000"/>
              <a:chExt cx="152400" cy="762000"/>
            </a:xfrm>
          </p:grpSpPr>
          <p:sp>
            <p:nvSpPr>
              <p:cNvPr id="37" name="Rectangle 36"/>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2850514" y="5801089"/>
                <a:ext cx="128016" cy="2904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9" name="TextBox 48"/>
            <p:cNvSpPr txBox="1"/>
            <p:nvPr/>
          </p:nvSpPr>
          <p:spPr>
            <a:xfrm>
              <a:off x="3048000" y="5710535"/>
              <a:ext cx="4471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53" name="TextBox 52"/>
          <p:cNvSpPr txBox="1"/>
          <p:nvPr/>
        </p:nvSpPr>
        <p:spPr>
          <a:xfrm>
            <a:off x="6727456" y="3743980"/>
            <a:ext cx="14094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36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x</a:t>
            </a:r>
            <a:r>
              <a:rPr kumimoji="0" lang="en-US" sz="36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 &gt; </a:t>
            </a:r>
            <a:r>
              <a:rPr kumimoji="0" lang="en-US" sz="36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36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y</a:t>
            </a:r>
            <a:endParaRPr kumimoji="0" lang="en-US" sz="3600" b="0" i="0" u="none" strike="noStrike" kern="1200" cap="none" spc="0" normalizeH="0" baseline="-25000" noProof="0" dirty="0">
              <a:ln>
                <a:noFill/>
              </a:ln>
              <a:solidFill>
                <a:prstClr val="black">
                  <a:lumMod val="90000"/>
                  <a:lumOff val="10000"/>
                </a:prstClr>
              </a:solidFill>
              <a:effectLst/>
              <a:uLnTx/>
              <a:uFillTx/>
              <a:latin typeface="Calibri"/>
              <a:ea typeface="+mn-ea"/>
              <a:cs typeface="+mn-cs"/>
            </a:endParaRPr>
          </a:p>
        </p:txBody>
      </p:sp>
      <p:sp>
        <p:nvSpPr>
          <p:cNvPr id="33" name="TextBox 32"/>
          <p:cNvSpPr txBox="1"/>
          <p:nvPr/>
        </p:nvSpPr>
        <p:spPr>
          <a:xfrm>
            <a:off x="2866928" y="3048000"/>
            <a:ext cx="49244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28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x</a:t>
            </a:r>
            <a:endParaRPr kumimoji="0" lang="en-US" sz="2800" b="0" i="0" u="none" strike="noStrike" kern="1200" cap="none" spc="0" normalizeH="0" baseline="-25000" noProof="0" dirty="0">
              <a:ln>
                <a:noFill/>
              </a:ln>
              <a:solidFill>
                <a:prstClr val="black">
                  <a:lumMod val="90000"/>
                  <a:lumOff val="10000"/>
                </a:prstClr>
              </a:solidFill>
              <a:effectLst/>
              <a:uLnTx/>
              <a:uFillTx/>
              <a:latin typeface="Calibri"/>
              <a:ea typeface="+mn-ea"/>
              <a:cs typeface="+mn-cs"/>
            </a:endParaRPr>
          </a:p>
        </p:txBody>
      </p:sp>
      <p:sp>
        <p:nvSpPr>
          <p:cNvPr id="35" name="TextBox 34"/>
          <p:cNvSpPr txBox="1"/>
          <p:nvPr/>
        </p:nvSpPr>
        <p:spPr>
          <a:xfrm>
            <a:off x="2857215" y="4572000"/>
            <a:ext cx="4910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28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lumMod val="90000"/>
                  <a:lumOff val="10000"/>
                </a:prstClr>
              </a:solidFill>
              <a:effectLst/>
              <a:uLnTx/>
              <a:uFillTx/>
              <a:latin typeface="Calibri"/>
              <a:ea typeface="+mn-ea"/>
              <a:cs typeface="+mn-cs"/>
            </a:endParaRPr>
          </a:p>
        </p:txBody>
      </p:sp>
      <p:sp>
        <p:nvSpPr>
          <p:cNvPr id="55" name="TextBox 54"/>
          <p:cNvSpPr txBox="1"/>
          <p:nvPr/>
        </p:nvSpPr>
        <p:spPr>
          <a:xfrm>
            <a:off x="2672998" y="3048000"/>
            <a:ext cx="85953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lumMod val="90000"/>
                    <a:lumOff val="10000"/>
                  </a:prstClr>
                </a:solidFill>
                <a:effectLst/>
                <a:uLnTx/>
                <a:uFillTx/>
                <a:latin typeface="Calibri"/>
                <a:ea typeface="+mn-ea"/>
                <a:cs typeface="+mn-cs"/>
              </a:rPr>
              <a:t>V</a:t>
            </a:r>
            <a:r>
              <a:rPr kumimoji="0" lang="en-US" sz="2800" b="0" i="0" u="none" strike="noStrike" kern="1200" cap="none" spc="0" normalizeH="0" baseline="-25000" noProof="0" dirty="0" err="1">
                <a:ln>
                  <a:noFill/>
                </a:ln>
                <a:solidFill>
                  <a:prstClr val="black">
                    <a:lumMod val="90000"/>
                    <a:lumOff val="10000"/>
                  </a:prstClr>
                </a:solidFill>
                <a:effectLst/>
                <a:uLnTx/>
                <a:uFillTx/>
                <a:latin typeface="Calibri"/>
                <a:ea typeface="+mn-ea"/>
                <a:cs typeface="+mn-cs"/>
              </a:rPr>
              <a:t>x</a:t>
            </a:r>
            <a:r>
              <a:rPr kumimoji="0" lang="en-US" sz="28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a:t>
            </a:r>
            <a:r>
              <a:rPr kumimoji="0" lang="el-GR" sz="28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δ</a:t>
            </a:r>
            <a:endParaRPr kumimoji="0" lang="en-US" sz="2800" b="0" i="0" u="none" strike="noStrike" kern="1200" cap="none" spc="0" normalizeH="0" baseline="0" noProof="0" dirty="0">
              <a:ln>
                <a:noFill/>
              </a:ln>
              <a:solidFill>
                <a:prstClr val="black">
                  <a:lumMod val="90000"/>
                  <a:lumOff val="10000"/>
                </a:prstClr>
              </a:solidFill>
              <a:effectLst/>
              <a:uLnTx/>
              <a:uFillTx/>
              <a:latin typeface="Calibri"/>
              <a:ea typeface="+mn-ea"/>
              <a:cs typeface="+mn-cs"/>
            </a:endParaRPr>
          </a:p>
        </p:txBody>
      </p:sp>
      <p:grpSp>
        <p:nvGrpSpPr>
          <p:cNvPr id="56" name="Group 55"/>
          <p:cNvGrpSpPr/>
          <p:nvPr/>
        </p:nvGrpSpPr>
        <p:grpSpPr>
          <a:xfrm>
            <a:off x="4508877" y="1828800"/>
            <a:ext cx="977523" cy="762000"/>
            <a:chOff x="2833828" y="1833265"/>
            <a:chExt cx="977523" cy="762000"/>
          </a:xfrm>
        </p:grpSpPr>
        <p:grpSp>
          <p:nvGrpSpPr>
            <p:cNvPr id="57" name="Group 45"/>
            <p:cNvGrpSpPr/>
            <p:nvPr/>
          </p:nvGrpSpPr>
          <p:grpSpPr>
            <a:xfrm>
              <a:off x="2833828" y="1833265"/>
              <a:ext cx="152400" cy="762000"/>
              <a:chOff x="2833828" y="1833265"/>
              <a:chExt cx="152400" cy="762000"/>
            </a:xfrm>
          </p:grpSpPr>
          <p:sp>
            <p:nvSpPr>
              <p:cNvPr id="59" name="Rectangle 58"/>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59"/>
              <p:cNvSpPr/>
              <p:nvPr/>
            </p:nvSpPr>
            <p:spPr>
              <a:xfrm>
                <a:off x="2847668" y="1985665"/>
                <a:ext cx="128016" cy="6051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8" name="TextBox 57"/>
            <p:cNvSpPr txBox="1"/>
            <p:nvPr/>
          </p:nvSpPr>
          <p:spPr>
            <a:xfrm>
              <a:off x="3048000" y="1905000"/>
              <a:ext cx="7633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1" name="Group 60"/>
          <p:cNvGrpSpPr/>
          <p:nvPr/>
        </p:nvGrpSpPr>
        <p:grpSpPr>
          <a:xfrm>
            <a:off x="4495800" y="5562600"/>
            <a:ext cx="932191" cy="838200"/>
            <a:chOff x="2833828" y="5334000"/>
            <a:chExt cx="932191" cy="838200"/>
          </a:xfrm>
        </p:grpSpPr>
        <p:grpSp>
          <p:nvGrpSpPr>
            <p:cNvPr id="62" name="Group 46"/>
            <p:cNvGrpSpPr/>
            <p:nvPr/>
          </p:nvGrpSpPr>
          <p:grpSpPr>
            <a:xfrm>
              <a:off x="2833828" y="5334000"/>
              <a:ext cx="152400" cy="762000"/>
              <a:chOff x="2833828" y="5334000"/>
              <a:chExt cx="152400" cy="762000"/>
            </a:xfrm>
          </p:grpSpPr>
          <p:sp>
            <p:nvSpPr>
              <p:cNvPr id="64" name="Rectangle 63"/>
              <p:cNvSpPr/>
              <p:nvPr/>
            </p:nvSpPr>
            <p:spPr>
              <a:xfrm>
                <a:off x="2833828" y="53340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64"/>
              <p:cNvSpPr/>
              <p:nvPr/>
            </p:nvSpPr>
            <p:spPr>
              <a:xfrm>
                <a:off x="2850514" y="5943599"/>
                <a:ext cx="128016" cy="1479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3" name="TextBox 62"/>
            <p:cNvSpPr txBox="1"/>
            <p:nvPr/>
          </p:nvSpPr>
          <p:spPr>
            <a:xfrm>
              <a:off x="3062428" y="5710535"/>
              <a:ext cx="7035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1" name="Group 70"/>
          <p:cNvGrpSpPr/>
          <p:nvPr/>
        </p:nvGrpSpPr>
        <p:grpSpPr>
          <a:xfrm>
            <a:off x="685800" y="3309610"/>
            <a:ext cx="2171416" cy="1524000"/>
            <a:chOff x="685800" y="3309610"/>
            <a:chExt cx="2171416" cy="1524000"/>
          </a:xfrm>
        </p:grpSpPr>
        <p:sp>
          <p:nvSpPr>
            <p:cNvPr id="66" name="TextBox 65"/>
            <p:cNvSpPr txBox="1"/>
            <p:nvPr/>
          </p:nvSpPr>
          <p:spPr>
            <a:xfrm>
              <a:off x="685800" y="3588603"/>
              <a:ext cx="1905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Amplify the difference</a:t>
              </a:r>
            </a:p>
          </p:txBody>
        </p:sp>
        <p:cxnSp>
          <p:nvCxnSpPr>
            <p:cNvPr id="68" name="Shape 67"/>
            <p:cNvCxnSpPr>
              <a:stCxn id="35" idx="1"/>
              <a:endCxn id="66" idx="2"/>
            </p:cNvCxnSpPr>
            <p:nvPr/>
          </p:nvCxnSpPr>
          <p:spPr>
            <a:xfrm rot="10800000">
              <a:off x="1638301" y="4419600"/>
              <a:ext cx="1218915" cy="414010"/>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0" name="Shape 69"/>
            <p:cNvCxnSpPr>
              <a:stCxn id="66" idx="0"/>
              <a:endCxn id="55" idx="1"/>
            </p:cNvCxnSpPr>
            <p:nvPr/>
          </p:nvCxnSpPr>
          <p:spPr>
            <a:xfrm rot="5400000" flipH="1" flipV="1">
              <a:off x="2016153" y="2931758"/>
              <a:ext cx="278993" cy="103469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427991" y="2131368"/>
            <a:ext cx="2954009" cy="4038601"/>
            <a:chOff x="5427991" y="2131368"/>
            <a:chExt cx="2954009" cy="4038601"/>
          </a:xfrm>
        </p:grpSpPr>
        <p:sp>
          <p:nvSpPr>
            <p:cNvPr id="54" name="TextBox 53"/>
            <p:cNvSpPr txBox="1"/>
            <p:nvPr/>
          </p:nvSpPr>
          <p:spPr>
            <a:xfrm>
              <a:off x="6498856" y="3820180"/>
              <a:ext cx="1883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Stable state</a:t>
              </a:r>
            </a:p>
          </p:txBody>
        </p:sp>
        <p:cxnSp>
          <p:nvCxnSpPr>
            <p:cNvPr id="72" name="Shape 71"/>
            <p:cNvCxnSpPr>
              <a:stCxn id="54" idx="0"/>
              <a:endCxn id="58" idx="3"/>
            </p:cNvCxnSpPr>
            <p:nvPr/>
          </p:nvCxnSpPr>
          <p:spPr>
            <a:xfrm rot="16200000" flipV="1">
              <a:off x="5619008" y="1998760"/>
              <a:ext cx="1688812" cy="195402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5" name="Shape 74"/>
            <p:cNvCxnSpPr>
              <a:stCxn id="54" idx="2"/>
              <a:endCxn id="63" idx="3"/>
            </p:cNvCxnSpPr>
            <p:nvPr/>
          </p:nvCxnSpPr>
          <p:spPr>
            <a:xfrm rot="5400000">
              <a:off x="5520926" y="4250466"/>
              <a:ext cx="1826568" cy="2012437"/>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52" name="Slide Number Placeholder 5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4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xit" presetSubtype="0" fill="hold" nodeType="with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61"/>
                                        </p:tgtEl>
                                      </p:cBhvr>
                                    </p:animEffect>
                                    <p:set>
                                      <p:cBhvr>
                                        <p:cTn id="65" dur="1" fill="hold">
                                          <p:stCondLst>
                                            <p:cond delay="499"/>
                                          </p:stCondLst>
                                        </p:cTn>
                                        <p:tgtEl>
                                          <p:spTgt spid="6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xit" presetSubtype="0" fill="hold" grpId="1"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33" grpId="0"/>
      <p:bldP spid="33" grpId="1"/>
      <p:bldP spid="35" grpId="0"/>
      <p:bldP spid="35" grpId="1"/>
      <p:bldP spid="55" grpId="0"/>
      <p:bldP spid="55"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0426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56538" y="2317977"/>
            <a:ext cx="314674" cy="6784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3056538" y="2591208"/>
            <a:ext cx="314674" cy="4070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DRAM Cell Read Operation</a:t>
            </a:r>
          </a:p>
        </p:txBody>
      </p:sp>
      <p:grpSp>
        <p:nvGrpSpPr>
          <p:cNvPr id="4" name="Group 3"/>
          <p:cNvGrpSpPr/>
          <p:nvPr/>
        </p:nvGrpSpPr>
        <p:grpSpPr>
          <a:xfrm>
            <a:off x="5486400" y="1519535"/>
            <a:ext cx="1187708" cy="762000"/>
            <a:chOff x="2833828" y="1833265"/>
            <a:chExt cx="1187708" cy="762000"/>
          </a:xfrm>
        </p:grpSpPr>
        <p:grpSp>
          <p:nvGrpSpPr>
            <p:cNvPr id="5" name="Group 45"/>
            <p:cNvGrpSpPr/>
            <p:nvPr/>
          </p:nvGrpSpPr>
          <p:grpSpPr>
            <a:xfrm>
              <a:off x="2833828" y="1833265"/>
              <a:ext cx="152400" cy="762000"/>
              <a:chOff x="2833828" y="1833265"/>
              <a:chExt cx="152400" cy="762000"/>
            </a:xfrm>
          </p:grpSpPr>
          <p:sp>
            <p:nvSpPr>
              <p:cNvPr id="7" name="Rectangle 6"/>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p:cNvSpPr txBox="1"/>
            <p:nvPr/>
          </p:nvSpPr>
          <p:spPr>
            <a:xfrm>
              <a:off x="3048000" y="1905000"/>
              <a:ext cx="9735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grpSp>
      <p:grpSp>
        <p:nvGrpSpPr>
          <p:cNvPr id="19" name="Group 18"/>
          <p:cNvGrpSpPr/>
          <p:nvPr/>
        </p:nvGrpSpPr>
        <p:grpSpPr>
          <a:xfrm>
            <a:off x="5486400" y="5410200"/>
            <a:ext cx="1187708" cy="762000"/>
            <a:chOff x="2833828" y="1833265"/>
            <a:chExt cx="1187708" cy="762000"/>
          </a:xfrm>
        </p:grpSpPr>
        <p:grpSp>
          <p:nvGrpSpPr>
            <p:cNvPr id="20" name="Group 45"/>
            <p:cNvGrpSpPr/>
            <p:nvPr/>
          </p:nvGrpSpPr>
          <p:grpSpPr>
            <a:xfrm>
              <a:off x="2833828" y="1833265"/>
              <a:ext cx="152400" cy="762000"/>
              <a:chOff x="2833828" y="1833265"/>
              <a:chExt cx="152400" cy="762000"/>
            </a:xfrm>
          </p:grpSpPr>
          <p:sp>
            <p:nvSpPr>
              <p:cNvPr id="22" name="Rectangle 21"/>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2847668" y="2209800"/>
                <a:ext cx="128016" cy="38099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3048000" y="1905000"/>
              <a:ext cx="9735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grpSp>
      <p:grpSp>
        <p:nvGrpSpPr>
          <p:cNvPr id="32" name="Group 31"/>
          <p:cNvGrpSpPr/>
          <p:nvPr/>
        </p:nvGrpSpPr>
        <p:grpSpPr>
          <a:xfrm>
            <a:off x="2491710" y="2319940"/>
            <a:ext cx="1446066" cy="1238310"/>
            <a:chOff x="1678135" y="2286000"/>
            <a:chExt cx="1750865" cy="1390710"/>
          </a:xfrm>
        </p:grpSpPr>
        <p:grpSp>
          <p:nvGrpSpPr>
            <p:cNvPr id="33" name="Group 34"/>
            <p:cNvGrpSpPr/>
            <p:nvPr/>
          </p:nvGrpSpPr>
          <p:grpSpPr>
            <a:xfrm>
              <a:off x="1828800" y="2286000"/>
              <a:ext cx="1600200" cy="1028700"/>
              <a:chOff x="1828800" y="2667000"/>
              <a:chExt cx="1600200" cy="1028700"/>
            </a:xfrm>
          </p:grpSpPr>
          <p:cxnSp>
            <p:nvCxnSpPr>
              <p:cNvPr id="35" name="Straight Connector 34"/>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hape 37"/>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6781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cxnSp>
        <p:nvCxnSpPr>
          <p:cNvPr id="49" name="Straight Connector 48"/>
          <p:cNvCxnSpPr/>
          <p:nvPr/>
        </p:nvCxnSpPr>
        <p:spPr>
          <a:xfrm>
            <a:off x="4484225" y="2667000"/>
            <a:ext cx="826625" cy="0"/>
          </a:xfrm>
          <a:prstGeom prst="line">
            <a:avLst/>
          </a:prstGeom>
          <a:ln w="28575">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941493" y="2362200"/>
            <a:ext cx="457200" cy="304800"/>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41493" y="26543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486400" y="1524000"/>
            <a:ext cx="1641358" cy="762000"/>
            <a:chOff x="2833828" y="1833265"/>
            <a:chExt cx="1641358" cy="762000"/>
          </a:xfrm>
        </p:grpSpPr>
        <p:grpSp>
          <p:nvGrpSpPr>
            <p:cNvPr id="58" name="Group 45"/>
            <p:cNvGrpSpPr/>
            <p:nvPr/>
          </p:nvGrpSpPr>
          <p:grpSpPr>
            <a:xfrm>
              <a:off x="2833828" y="1833265"/>
              <a:ext cx="152400" cy="762000"/>
              <a:chOff x="2833828" y="1833265"/>
              <a:chExt cx="152400" cy="762000"/>
            </a:xfrm>
          </p:grpSpPr>
          <p:sp>
            <p:nvSpPr>
              <p:cNvPr id="60" name="Rectangle 59"/>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Rectangle 60"/>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9" name="TextBox 58"/>
            <p:cNvSpPr txBox="1"/>
            <p:nvPr/>
          </p:nvSpPr>
          <p:spPr>
            <a:xfrm>
              <a:off x="3048000" y="1905000"/>
              <a:ext cx="1427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 + </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2" name="Group 61"/>
          <p:cNvGrpSpPr/>
          <p:nvPr/>
        </p:nvGrpSpPr>
        <p:grpSpPr>
          <a:xfrm>
            <a:off x="5486400" y="5410200"/>
            <a:ext cx="514164" cy="842665"/>
            <a:chOff x="7315200" y="2514600"/>
            <a:chExt cx="514164" cy="842665"/>
          </a:xfrm>
        </p:grpSpPr>
        <p:sp>
          <p:nvSpPr>
            <p:cNvPr id="63" name="Rectangle 62"/>
            <p:cNvSpPr/>
            <p:nvPr/>
          </p:nvSpPr>
          <p:spPr>
            <a:xfrm>
              <a:off x="7315200" y="2514600"/>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7489206" y="289560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0</a:t>
              </a:r>
            </a:p>
          </p:txBody>
        </p:sp>
      </p:grpSp>
      <p:grpSp>
        <p:nvGrpSpPr>
          <p:cNvPr id="65" name="Group 64"/>
          <p:cNvGrpSpPr/>
          <p:nvPr/>
        </p:nvGrpSpPr>
        <p:grpSpPr>
          <a:xfrm>
            <a:off x="5486400" y="1519535"/>
            <a:ext cx="873428" cy="766465"/>
            <a:chOff x="3657600" y="2510135"/>
            <a:chExt cx="873428" cy="766465"/>
          </a:xfrm>
        </p:grpSpPr>
        <p:sp>
          <p:nvSpPr>
            <p:cNvPr id="66" name="Rectangle 65"/>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TextBox 66"/>
            <p:cNvSpPr txBox="1"/>
            <p:nvPr/>
          </p:nvSpPr>
          <p:spPr>
            <a:xfrm>
              <a:off x="3831606" y="25101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9" name="Group 68"/>
          <p:cNvGrpSpPr/>
          <p:nvPr/>
        </p:nvGrpSpPr>
        <p:grpSpPr>
          <a:xfrm>
            <a:off x="2819400" y="1519535"/>
            <a:ext cx="914400" cy="766465"/>
            <a:chOff x="2895600" y="2510135"/>
            <a:chExt cx="914400" cy="766465"/>
          </a:xfrm>
        </p:grpSpPr>
        <p:sp>
          <p:nvSpPr>
            <p:cNvPr id="70" name="Rectangle 69"/>
            <p:cNvSpPr/>
            <p:nvPr/>
          </p:nvSpPr>
          <p:spPr>
            <a:xfrm>
              <a:off x="3657600" y="2514600"/>
              <a:ext cx="152400" cy="762000"/>
            </a:xfrm>
            <a:prstGeom prst="rect">
              <a:avLst/>
            </a:prstGeom>
            <a:solidFill>
              <a:schemeClr val="accent3">
                <a:lumMod val="60000"/>
                <a:lumOff val="40000"/>
              </a:schemeClr>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TextBox 70"/>
            <p:cNvSpPr txBox="1"/>
            <p:nvPr/>
          </p:nvSpPr>
          <p:spPr>
            <a:xfrm>
              <a:off x="2895600" y="2510135"/>
              <a:ext cx="6994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2" name="Group 71"/>
          <p:cNvGrpSpPr/>
          <p:nvPr/>
        </p:nvGrpSpPr>
        <p:grpSpPr>
          <a:xfrm>
            <a:off x="2154214" y="1519535"/>
            <a:ext cx="1579586" cy="762000"/>
            <a:chOff x="1406642" y="1833265"/>
            <a:chExt cx="1579586" cy="762000"/>
          </a:xfrm>
        </p:grpSpPr>
        <p:grpSp>
          <p:nvGrpSpPr>
            <p:cNvPr id="73" name="Group 45"/>
            <p:cNvGrpSpPr/>
            <p:nvPr/>
          </p:nvGrpSpPr>
          <p:grpSpPr>
            <a:xfrm>
              <a:off x="2833828" y="1833265"/>
              <a:ext cx="152400" cy="762000"/>
              <a:chOff x="2833828" y="1833265"/>
              <a:chExt cx="152400" cy="762000"/>
            </a:xfrm>
          </p:grpSpPr>
          <p:sp>
            <p:nvSpPr>
              <p:cNvPr id="75" name="Rectangle 74"/>
              <p:cNvSpPr/>
              <p:nvPr/>
            </p:nvSpPr>
            <p:spPr>
              <a:xfrm>
                <a:off x="2833828" y="1833265"/>
                <a:ext cx="152400" cy="762000"/>
              </a:xfrm>
              <a:prstGeom prst="rect">
                <a:avLst/>
              </a:prstGeom>
              <a:solidFill>
                <a:schemeClr val="bg1"/>
              </a:solid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p:cNvSpPr/>
              <p:nvPr/>
            </p:nvSpPr>
            <p:spPr>
              <a:xfrm>
                <a:off x="2847668" y="2138066"/>
                <a:ext cx="128016" cy="4527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4" name="TextBox 73"/>
            <p:cNvSpPr txBox="1"/>
            <p:nvPr/>
          </p:nvSpPr>
          <p:spPr>
            <a:xfrm>
              <a:off x="1406642" y="1909465"/>
              <a:ext cx="1427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V</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max</a:t>
              </a:r>
              <a:r>
                <a:rPr kumimoji="0" lang="en-US" sz="2400" b="0" i="0" u="none" strike="noStrike" kern="1200" cap="none" spc="0" normalizeH="0" baseline="0" noProof="0" dirty="0">
                  <a:ln>
                    <a:noFill/>
                  </a:ln>
                  <a:solidFill>
                    <a:prstClr val="black"/>
                  </a:solidFill>
                  <a:effectLst/>
                  <a:uLnTx/>
                  <a:uFillTx/>
                  <a:latin typeface="Calibri"/>
                  <a:ea typeface="+mn-ea"/>
                  <a:cs typeface="+mn-cs"/>
                </a:rPr>
                <a:t>/2 + </a:t>
              </a:r>
              <a:r>
                <a:rPr kumimoji="0" lang="el-GR" sz="2400" b="0" i="0" u="none" strike="noStrike" kern="1200" cap="none" spc="0" normalizeH="0" baseline="0" noProof="0" dirty="0">
                  <a:ln>
                    <a:noFill/>
                  </a:ln>
                  <a:solidFill>
                    <a:prstClr val="black"/>
                  </a:solidFill>
                  <a:effectLst/>
                  <a:uLnTx/>
                  <a:uFillTx/>
                  <a:latin typeface="Calibri"/>
                  <a:ea typeface="+mn-ea"/>
                  <a:cs typeface="+mn-cs"/>
                </a:rPr>
                <a:t>δ</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5" name="Group 54"/>
          <p:cNvGrpSpPr/>
          <p:nvPr/>
        </p:nvGrpSpPr>
        <p:grpSpPr>
          <a:xfrm>
            <a:off x="4165600" y="1371600"/>
            <a:ext cx="2362200" cy="4953000"/>
            <a:chOff x="1371600" y="1371600"/>
            <a:chExt cx="2362200" cy="4953000"/>
          </a:xfrm>
        </p:grpSpPr>
        <p:sp>
          <p:nvSpPr>
            <p:cNvPr id="68" name="Isosceles Triangle 67"/>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Isosceles Triangle 76"/>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8" name="Elbow Connector 77"/>
            <p:cNvCxnSpPr>
              <a:stCxn id="68" idx="0"/>
              <a:endCxn id="77"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7" idx="0"/>
              <a:endCxn id="68"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3" name="Straight Connector 8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457042" y="2521803"/>
            <a:ext cx="981358"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90" name="TextBox 89"/>
          <p:cNvSpPr txBox="1"/>
          <p:nvPr/>
        </p:nvSpPr>
        <p:spPr>
          <a:xfrm>
            <a:off x="2866428" y="5105400"/>
            <a:ext cx="2162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Sense-Amplifier</a:t>
            </a:r>
          </a:p>
        </p:txBody>
      </p:sp>
      <p:grpSp>
        <p:nvGrpSpPr>
          <p:cNvPr id="88" name="Group 87"/>
          <p:cNvGrpSpPr/>
          <p:nvPr/>
        </p:nvGrpSpPr>
        <p:grpSpPr>
          <a:xfrm>
            <a:off x="609600" y="2998306"/>
            <a:ext cx="2604275" cy="1765801"/>
            <a:chOff x="609600" y="2998306"/>
            <a:chExt cx="2604275" cy="1765801"/>
          </a:xfrm>
        </p:grpSpPr>
        <p:sp>
          <p:nvSpPr>
            <p:cNvPr id="79" name="TextBox 78"/>
            <p:cNvSpPr txBox="1"/>
            <p:nvPr/>
          </p:nvSpPr>
          <p:spPr>
            <a:xfrm>
              <a:off x="609600" y="3810000"/>
              <a:ext cx="152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Cell loses charge</a:t>
              </a:r>
            </a:p>
          </p:txBody>
        </p:sp>
        <p:cxnSp>
          <p:nvCxnSpPr>
            <p:cNvPr id="85" name="Shape 84"/>
            <p:cNvCxnSpPr>
              <a:stCxn id="79" idx="3"/>
              <a:endCxn id="56" idx="2"/>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000564" y="1750368"/>
            <a:ext cx="2740580" cy="4271665"/>
            <a:chOff x="-149780" y="1869758"/>
            <a:chExt cx="2740580" cy="4271665"/>
          </a:xfrm>
        </p:grpSpPr>
        <p:sp>
          <p:nvSpPr>
            <p:cNvPr id="92" name="TextBox 91"/>
            <p:cNvSpPr txBox="1"/>
            <p:nvPr/>
          </p:nvSpPr>
          <p:spPr>
            <a:xfrm>
              <a:off x="685800" y="3588603"/>
              <a:ext cx="1905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Amplify the difference</a:t>
              </a:r>
            </a:p>
          </p:txBody>
        </p:sp>
        <p:cxnSp>
          <p:nvCxnSpPr>
            <p:cNvPr id="93" name="Shape 92"/>
            <p:cNvCxnSpPr>
              <a:stCxn id="64" idx="3"/>
              <a:endCxn id="92" idx="2"/>
            </p:cNvCxnSpPr>
            <p:nvPr/>
          </p:nvCxnSpPr>
          <p:spPr>
            <a:xfrm flipV="1">
              <a:off x="-149780" y="4419600"/>
              <a:ext cx="1788080" cy="1721823"/>
            </a:xfrm>
            <a:prstGeom prst="curvedConnector2">
              <a:avLst/>
            </a:prstGeom>
            <a:ln w="19050">
              <a:solidFill>
                <a:schemeClr val="tx1">
                  <a:lumMod val="90000"/>
                  <a:lumOff val="10000"/>
                </a:schemeClr>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hape 93"/>
            <p:cNvCxnSpPr>
              <a:stCxn id="92" idx="0"/>
              <a:endCxn id="67" idx="3"/>
            </p:cNvCxnSpPr>
            <p:nvPr/>
          </p:nvCxnSpPr>
          <p:spPr>
            <a:xfrm rot="16200000" flipV="1">
              <a:off x="64470" y="2014773"/>
              <a:ext cx="1718845" cy="1428816"/>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09600" y="2971800"/>
            <a:ext cx="2604275" cy="1765801"/>
            <a:chOff x="609600" y="2998306"/>
            <a:chExt cx="2604275" cy="1765801"/>
          </a:xfrm>
        </p:grpSpPr>
        <p:sp>
          <p:nvSpPr>
            <p:cNvPr id="100" name="TextBox 99"/>
            <p:cNvSpPr txBox="1"/>
            <p:nvPr/>
          </p:nvSpPr>
          <p:spPr>
            <a:xfrm>
              <a:off x="609600" y="3810000"/>
              <a:ext cx="152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Restore Cell Data</a:t>
              </a:r>
            </a:p>
          </p:txBody>
        </p:sp>
        <p:cxnSp>
          <p:nvCxnSpPr>
            <p:cNvPr id="101" name="Shape 100"/>
            <p:cNvCxnSpPr>
              <a:stCxn id="100" idx="3"/>
            </p:cNvCxnSpPr>
            <p:nvPr/>
          </p:nvCxnSpPr>
          <p:spPr>
            <a:xfrm flipV="1">
              <a:off x="2133600" y="2998306"/>
              <a:ext cx="1080275" cy="1288748"/>
            </a:xfrm>
            <a:prstGeom prst="curved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86" name="Slide Number Placeholder 8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7" name="Oval 86"/>
          <p:cNvSpPr/>
          <p:nvPr/>
        </p:nvSpPr>
        <p:spPr>
          <a:xfrm>
            <a:off x="4479888" y="2625128"/>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3886200" y="2615920"/>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TextBox 95"/>
          <p:cNvSpPr txBox="1"/>
          <p:nvPr/>
        </p:nvSpPr>
        <p:spPr>
          <a:xfrm>
            <a:off x="6934200" y="4648200"/>
            <a:ext cx="1981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Access data</a:t>
            </a:r>
          </a:p>
        </p:txBody>
      </p:sp>
      <p:cxnSp>
        <p:nvCxnSpPr>
          <p:cNvPr id="108" name="Shape 107"/>
          <p:cNvCxnSpPr/>
          <p:nvPr/>
        </p:nvCxnSpPr>
        <p:spPr>
          <a:xfrm>
            <a:off x="5308600" y="2819400"/>
            <a:ext cx="2590800" cy="1828800"/>
          </a:xfrm>
          <a:prstGeom prst="bentConnector2">
            <a:avLst/>
          </a:prstGeom>
          <a:ln w="19050">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696200" y="5181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8" name="Oval 97"/>
          <p:cNvSpPr/>
          <p:nvPr/>
        </p:nvSpPr>
        <p:spPr>
          <a:xfrm>
            <a:off x="1066800" y="48006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29598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2"/>
                                        </p:tgtEl>
                                      </p:cBhvr>
                                    </p:animEffect>
                                    <p:set>
                                      <p:cBhvr>
                                        <p:cTn id="35" dur="1" fill="hold">
                                          <p:stCondLst>
                                            <p:cond delay="499"/>
                                          </p:stCondLst>
                                        </p:cTn>
                                        <p:tgtEl>
                                          <p:spTgt spid="5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6" fill="hold" grpId="0" nodeType="clickEffect">
                                  <p:stCondLst>
                                    <p:cond delay="0"/>
                                  </p:stCondLst>
                                  <p:childTnLst>
                                    <p:animEffect transition="out" filter="barn(inHorizont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88"/>
                                        </p:tgtEl>
                                      </p:cBhvr>
                                    </p:animEffect>
                                    <p:set>
                                      <p:cBhvr>
                                        <p:cTn id="53" dur="1" fill="hold">
                                          <p:stCondLst>
                                            <p:cond delay="499"/>
                                          </p:stCondLst>
                                        </p:cTn>
                                        <p:tgtEl>
                                          <p:spTgt spid="8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xit" presetSubtype="0" fill="hold"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7"/>
                                        </p:tgtEl>
                                      </p:cBhvr>
                                    </p:animEffect>
                                    <p:set>
                                      <p:cBhvr>
                                        <p:cTn id="70" dur="1" fill="hold">
                                          <p:stCondLst>
                                            <p:cond delay="499"/>
                                          </p:stCondLst>
                                        </p:cTn>
                                        <p:tgtEl>
                                          <p:spTgt spid="5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animEffect transition="in" filter="fade">
                                      <p:cBhvr>
                                        <p:cTn id="87" dur="500"/>
                                        <p:tgtEl>
                                          <p:spTgt spid="10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fade">
                                      <p:cBhvr>
                                        <p:cTn id="90" dur="500"/>
                                        <p:tgtEl>
                                          <p:spTgt spid="9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par>
                                <p:cTn id="94" presetID="10" presetClass="exit" presetSubtype="0" fill="hold" nodeType="withEffect">
                                  <p:stCondLst>
                                    <p:cond delay="0"/>
                                  </p:stCondLst>
                                  <p:childTnLst>
                                    <p:animEffect transition="out" filter="fade">
                                      <p:cBhvr>
                                        <p:cTn id="95" dur="500"/>
                                        <p:tgtEl>
                                          <p:spTgt spid="91"/>
                                        </p:tgtEl>
                                      </p:cBhvr>
                                    </p:animEffect>
                                    <p:set>
                                      <p:cBhvr>
                                        <p:cTn id="96" dur="1" fill="hold">
                                          <p:stCondLst>
                                            <p:cond delay="499"/>
                                          </p:stCondLst>
                                        </p:cTn>
                                        <p:tgtEl>
                                          <p:spTgt spid="9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xit" presetSubtype="0" fill="hold" nodeType="withEffect">
                                  <p:stCondLst>
                                    <p:cond delay="0"/>
                                  </p:stCondLst>
                                  <p:childTnLst>
                                    <p:animEffect transition="out" filter="fade">
                                      <p:cBhvr>
                                        <p:cTn id="103" dur="500"/>
                                        <p:tgtEl>
                                          <p:spTgt spid="72"/>
                                        </p:tgtEl>
                                      </p:cBhvr>
                                    </p:animEffect>
                                    <p:set>
                                      <p:cBhvr>
                                        <p:cTn id="104" dur="1" fill="hold">
                                          <p:stCondLst>
                                            <p:cond delay="499"/>
                                          </p:stCondLst>
                                        </p:cTn>
                                        <p:tgtEl>
                                          <p:spTgt spid="72"/>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22" presetClass="entr" presetSubtype="4" fill="hold" grpId="1"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56" grpId="0" animBg="1"/>
      <p:bldP spid="56" grpId="1" animBg="1"/>
      <p:bldP spid="90" grpId="0"/>
      <p:bldP spid="87" grpId="0" animBg="1"/>
      <p:bldP spid="95" grpId="0" animBg="1"/>
      <p:bldP spid="96" grpId="0"/>
      <p:bldP spid="97" grpId="0" animBg="1"/>
      <p:bldP spid="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Cell Read Operation</a:t>
            </a:r>
          </a:p>
        </p:txBody>
      </p:sp>
      <p:grpSp>
        <p:nvGrpSpPr>
          <p:cNvPr id="8" name="Group 7"/>
          <p:cNvGrpSpPr/>
          <p:nvPr/>
        </p:nvGrpSpPr>
        <p:grpSpPr>
          <a:xfrm>
            <a:off x="3133117" y="2396140"/>
            <a:ext cx="1446066" cy="1238310"/>
            <a:chOff x="1678135" y="2286000"/>
            <a:chExt cx="1750865" cy="1390710"/>
          </a:xfrm>
        </p:grpSpPr>
        <p:grpSp>
          <p:nvGrpSpPr>
            <p:cNvPr id="9" name="Group 34"/>
            <p:cNvGrpSpPr/>
            <p:nvPr/>
          </p:nvGrpSpPr>
          <p:grpSpPr>
            <a:xfrm>
              <a:off x="1828800" y="2286000"/>
              <a:ext cx="1600200" cy="1028700"/>
              <a:chOff x="1828800" y="2667000"/>
              <a:chExt cx="1600200" cy="1028700"/>
            </a:xfrm>
          </p:grpSpPr>
          <p:cxnSp>
            <p:nvCxnSpPr>
              <p:cNvPr id="11" name="Straight Connector 10"/>
              <p:cNvCxnSpPr/>
              <p:nvPr/>
            </p:nvCxnSpPr>
            <p:spPr>
              <a:xfrm rot="5400000">
                <a:off x="1981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62200" y="3048000"/>
                <a:ext cx="762000" cy="0"/>
              </a:xfrm>
              <a:prstGeom prst="line">
                <a:avLst/>
              </a:prstGeom>
              <a:ln w="3810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3048000"/>
                <a:ext cx="685800" cy="0"/>
              </a:xfrm>
              <a:prstGeom prst="line">
                <a:avLst/>
              </a:prstGeom>
              <a:ln w="28575">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hape 13"/>
              <p:cNvCxnSpPr/>
              <p:nvPr/>
            </p:nvCxnSpPr>
            <p:spPr>
              <a:xfrm rot="10800000" flipV="1">
                <a:off x="1828800" y="3048000"/>
                <a:ext cx="533400" cy="647700"/>
              </a:xfrm>
              <a:prstGeom prst="bentConnector2">
                <a:avLst/>
              </a:prstGeom>
              <a:ln w="28575">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678135" y="3276600"/>
              <a:ext cx="31450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0</a:t>
              </a:r>
            </a:p>
          </p:txBody>
        </p:sp>
      </p:grpSp>
      <p:cxnSp>
        <p:nvCxnSpPr>
          <p:cNvPr id="15" name="Straight Arrow Connector 14"/>
          <p:cNvCxnSpPr/>
          <p:nvPr/>
        </p:nvCxnSpPr>
        <p:spPr>
          <a:xfrm>
            <a:off x="4582900" y="2730500"/>
            <a:ext cx="533400" cy="1588"/>
          </a:xfrm>
          <a:prstGeom prst="straightConnector1">
            <a:avLst/>
          </a:prstGeom>
          <a:ln w="28575">
            <a:solidFill>
              <a:schemeClr val="accent1"/>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807007" y="1447800"/>
            <a:ext cx="2362200" cy="4953000"/>
            <a:chOff x="1371600" y="1371600"/>
            <a:chExt cx="2362200" cy="4953000"/>
          </a:xfrm>
        </p:grpSpPr>
        <p:sp>
          <p:nvSpPr>
            <p:cNvPr id="17" name="Isosceles Triangle 16"/>
            <p:cNvSpPr/>
            <p:nvPr/>
          </p:nvSpPr>
          <p:spPr>
            <a:xfrm rot="10800000">
              <a:off x="29718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Isosceles Triangle 17"/>
            <p:cNvSpPr/>
            <p:nvPr/>
          </p:nvSpPr>
          <p:spPr>
            <a:xfrm>
              <a:off x="1371600" y="3657601"/>
              <a:ext cx="762000" cy="762000"/>
            </a:xfrm>
            <a:prstGeom prst="triangl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Elbow Connector 18"/>
            <p:cNvCxnSpPr>
              <a:stCxn id="17" idx="0"/>
              <a:endCxn id="18" idx="3"/>
            </p:cNvCxnSpPr>
            <p:nvPr/>
          </p:nvCxnSpPr>
          <p:spPr>
            <a:xfrm rot="5400000">
              <a:off x="2552700" y="3619501"/>
              <a:ext cx="1588" cy="1600200"/>
            </a:xfrm>
            <a:prstGeom prst="bentConnector3">
              <a:avLst>
                <a:gd name="adj1" fmla="val 3330290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8" idx="0"/>
              <a:endCxn id="17" idx="3"/>
            </p:cNvCxnSpPr>
            <p:nvPr/>
          </p:nvCxnSpPr>
          <p:spPr>
            <a:xfrm rot="5400000" flipH="1" flipV="1">
              <a:off x="2552700" y="2857501"/>
              <a:ext cx="1588" cy="1600200"/>
            </a:xfrm>
            <a:prstGeom prst="bentConnector3">
              <a:avLst>
                <a:gd name="adj1" fmla="val 32873247"/>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0800000">
              <a:off x="3276600" y="4343400"/>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1676400" y="3581401"/>
              <a:ext cx="152400" cy="152400"/>
            </a:xfrm>
            <a:prstGeom prst="ellipse">
              <a:avLst/>
            </a:prstGeom>
            <a:solidFill>
              <a:schemeClr val="tx1">
                <a:lumMod val="50000"/>
                <a:lumOff val="50000"/>
              </a:schemeClr>
            </a:solidFill>
            <a:ln>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Straight Connector 22"/>
            <p:cNvCxnSpPr/>
            <p:nvPr/>
          </p:nvCxnSpPr>
          <p:spPr>
            <a:xfrm rot="5400000" flipH="1" flipV="1">
              <a:off x="1638300" y="2247900"/>
              <a:ext cx="1752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1828800" y="5638800"/>
              <a:ext cx="1371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165407" y="2667000"/>
            <a:ext cx="98135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26" name="TextBox 25"/>
          <p:cNvSpPr txBox="1"/>
          <p:nvPr/>
        </p:nvSpPr>
        <p:spPr>
          <a:xfrm>
            <a:off x="5946235" y="5100935"/>
            <a:ext cx="2162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3774849" y="2286000"/>
            <a:ext cx="98135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Address</a:t>
            </a:r>
          </a:p>
        </p:txBody>
      </p:sp>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9" name="Oval 38"/>
          <p:cNvSpPr/>
          <p:nvPr/>
        </p:nvSpPr>
        <p:spPr>
          <a:xfrm>
            <a:off x="5091831" y="2700867"/>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4498143" y="2691659"/>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24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xit" presetSubtype="0" fill="hold" grpId="0"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xit" presetSubtype="0" fill="hold" grpId="0" nodeType="withEffect">
                                  <p:stCondLst>
                                    <p:cond delay="0"/>
                                  </p:stCondLst>
                                  <p:childTnLst>
                                    <p:animEffect transition="out" filter="fade">
                                      <p:cBhvr>
                                        <p:cTn id="52" dur="500"/>
                                        <p:tgtEl>
                                          <p:spTgt spid="41"/>
                                        </p:tgtEl>
                                      </p:cBhvr>
                                    </p:animEffect>
                                    <p:set>
                                      <p:cBhvr>
                                        <p:cTn id="53" dur="1" fill="hold">
                                          <p:stCondLst>
                                            <p:cond delay="499"/>
                                          </p:stCondLst>
                                        </p:cTn>
                                        <p:tgtEl>
                                          <p:spTgt spid="4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animBg="1"/>
      <p:bldP spid="34" grpId="0" animBg="1"/>
      <p:bldP spid="37" grpId="0"/>
      <p:bldP spid="40" grpId="0" animBg="1"/>
      <p:bldP spid="44" grpId="0"/>
      <p:bldP spid="39" grpId="0" animBg="1"/>
      <p:bldP spid="4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 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3973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26" name="TextBox 25"/>
          <p:cNvSpPr txBox="1"/>
          <p:nvPr/>
        </p:nvSpPr>
        <p:spPr>
          <a:xfrm>
            <a:off x="5946235" y="5100935"/>
            <a:ext cx="2162772"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Sense-Amplifier</a:t>
            </a:r>
          </a:p>
        </p:txBody>
      </p:sp>
      <p:cxnSp>
        <p:nvCxnSpPr>
          <p:cNvPr id="27" name="Straight Connector 26"/>
          <p:cNvCxnSpPr/>
          <p:nvPr/>
        </p:nvCxnSpPr>
        <p:spPr>
          <a:xfrm rot="10800000">
            <a:off x="3308407" y="1905000"/>
            <a:ext cx="20574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89507" y="2324100"/>
            <a:ext cx="838200" cy="0"/>
          </a:xfrm>
          <a:prstGeom prst="line">
            <a:avLst/>
          </a:prstGeom>
          <a:ln w="28575">
            <a:solidFill>
              <a:schemeClr val="tx1">
                <a:lumMod val="90000"/>
                <a:lumOff val="10000"/>
              </a:schemeClr>
            </a:solidFill>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54515" y="1371600"/>
            <a:ext cx="19112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0000"/>
                    <a:lumOff val="10000"/>
                  </a:prstClr>
                </a:solidFill>
                <a:effectLst/>
                <a:uLnTx/>
                <a:uFillTx/>
                <a:latin typeface="Calibri"/>
                <a:ea typeface="+mn-ea"/>
                <a:cs typeface="+mn-cs"/>
              </a:rPr>
              <a:t>Control Signal</a:t>
            </a:r>
          </a:p>
        </p:txBody>
      </p:sp>
      <p:cxnSp>
        <p:nvCxnSpPr>
          <p:cNvPr id="30" name="Straight Connector 29"/>
          <p:cNvCxnSpPr/>
          <p:nvPr/>
        </p:nvCxnSpPr>
        <p:spPr>
          <a:xfrm>
            <a:off x="5125632" y="2743200"/>
            <a:ext cx="82662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352744" y="38862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p:cNvCxnSpPr/>
          <p:nvPr/>
        </p:nvCxnSpPr>
        <p:spPr>
          <a:xfrm rot="5400000" flipH="1" flipV="1">
            <a:off x="4685449" y="2622369"/>
            <a:ext cx="2514600" cy="13063"/>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19196" y="2514600"/>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3774849" y="2286000"/>
            <a:ext cx="98135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Cell</a:t>
            </a:r>
          </a:p>
        </p:txBody>
      </p:sp>
      <p:sp>
        <p:nvSpPr>
          <p:cNvPr id="40" name="Rectangle 39"/>
          <p:cNvSpPr/>
          <p:nvPr/>
        </p:nvSpPr>
        <p:spPr>
          <a:xfrm>
            <a:off x="2698807" y="1600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Straight Connector 41"/>
          <p:cNvCxnSpPr>
            <a:stCxn id="40" idx="1"/>
          </p:cNvCxnSpPr>
          <p:nvPr/>
        </p:nvCxnSpPr>
        <p:spPr>
          <a:xfrm rot="10800000">
            <a:off x="2013007" y="1905000"/>
            <a:ext cx="685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8900" y="1671935"/>
            <a:ext cx="1184107"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Address</a:t>
            </a:r>
          </a:p>
        </p:txBody>
      </p:sp>
      <p:grpSp>
        <p:nvGrpSpPr>
          <p:cNvPr id="6" name="Group 54"/>
          <p:cNvGrpSpPr/>
          <p:nvPr/>
        </p:nvGrpSpPr>
        <p:grpSpPr>
          <a:xfrm>
            <a:off x="1479607" y="2209800"/>
            <a:ext cx="3975485" cy="3276600"/>
            <a:chOff x="838200" y="2133600"/>
            <a:chExt cx="3975485" cy="3276600"/>
          </a:xfrm>
        </p:grpSpPr>
        <p:sp>
          <p:nvSpPr>
            <p:cNvPr id="36" name="Rounded Rectangular Callout 35"/>
            <p:cNvSpPr/>
            <p:nvPr/>
          </p:nvSpPr>
          <p:spPr>
            <a:xfrm>
              <a:off x="838200" y="4800600"/>
              <a:ext cx="3352800" cy="609600"/>
            </a:xfrm>
            <a:prstGeom prst="wedgeRoundRectCallout">
              <a:avLst>
                <a:gd name="adj1" fmla="val 49654"/>
                <a:gd name="adj2" fmla="val -2208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Much larger than a cell</a:t>
              </a:r>
            </a:p>
          </p:txBody>
        </p:sp>
        <p:cxnSp>
          <p:nvCxnSpPr>
            <p:cNvPr id="49" name="Curved Connector 48"/>
            <p:cNvCxnSpPr>
              <a:stCxn id="36" idx="1"/>
              <a:endCxn id="40" idx="2"/>
            </p:cNvCxnSpPr>
            <p:nvPr/>
          </p:nvCxnSpPr>
          <p:spPr>
            <a:xfrm rot="10800000" flipH="1">
              <a:off x="838200" y="2133600"/>
              <a:ext cx="1447800" cy="2971800"/>
            </a:xfrm>
            <a:prstGeom prst="curvedConnector4">
              <a:avLst>
                <a:gd name="adj1" fmla="val -15789"/>
                <a:gd name="adj2" fmla="val 55128"/>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4" name="Shape 53"/>
            <p:cNvCxnSpPr>
              <a:stCxn id="36" idx="3"/>
              <a:endCxn id="31" idx="3"/>
            </p:cNvCxnSpPr>
            <p:nvPr/>
          </p:nvCxnSpPr>
          <p:spPr>
            <a:xfrm flipV="1">
              <a:off x="4191000" y="4850652"/>
              <a:ext cx="622685" cy="254748"/>
            </a:xfrm>
            <a:prstGeom prst="curvedConnector2">
              <a:avLst/>
            </a:prstGeom>
            <a:ln w="19050">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38" name="Slide Number Placeholder 3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56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Amortization</a:t>
            </a:r>
          </a:p>
        </p:txBody>
      </p:sp>
      <p:sp>
        <p:nvSpPr>
          <p:cNvPr id="4" name="Oval 3"/>
          <p:cNvSpPr/>
          <p:nvPr/>
        </p:nvSpPr>
        <p:spPr>
          <a:xfrm>
            <a:off x="6190944" y="51054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33400" y="18288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Straight Connector 12"/>
          <p:cNvCxnSpPr>
            <a:stCxn id="4" idx="0"/>
          </p:cNvCxnSpPr>
          <p:nvPr/>
        </p:nvCxnSpPr>
        <p:spPr>
          <a:xfrm rot="16200000" flipV="1">
            <a:off x="5115897" y="34207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p:cNvCxnSpPr>
          <p:nvPr/>
        </p:nvCxnSpPr>
        <p:spPr>
          <a:xfrm>
            <a:off x="1143000" y="21336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2200" y="2133600"/>
            <a:ext cx="618257" cy="583474"/>
            <a:chOff x="6324600" y="2362200"/>
            <a:chExt cx="618257" cy="583474"/>
          </a:xfrm>
        </p:grpSpPr>
        <p:cxnSp>
          <p:nvCxnSpPr>
            <p:cNvPr id="8" name="Straight Connector 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7" name="Rectangle 26"/>
          <p:cNvSpPr/>
          <p:nvPr/>
        </p:nvSpPr>
        <p:spPr>
          <a:xfrm>
            <a:off x="533400" y="25146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Connector 27"/>
          <p:cNvCxnSpPr>
            <a:stCxn id="27" idx="3"/>
          </p:cNvCxnSpPr>
          <p:nvPr/>
        </p:nvCxnSpPr>
        <p:spPr>
          <a:xfrm>
            <a:off x="1143000" y="28194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3400" y="32004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0" name="Straight Connector 29"/>
          <p:cNvCxnSpPr>
            <a:stCxn id="29" idx="3"/>
          </p:cNvCxnSpPr>
          <p:nvPr/>
        </p:nvCxnSpPr>
        <p:spPr>
          <a:xfrm>
            <a:off x="1143000" y="35052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3400" y="3886200"/>
            <a:ext cx="6096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 name="Straight Connector 31"/>
          <p:cNvCxnSpPr>
            <a:stCxn id="31" idx="3"/>
          </p:cNvCxnSpPr>
          <p:nvPr/>
        </p:nvCxnSpPr>
        <p:spPr>
          <a:xfrm>
            <a:off x="1143000" y="4191000"/>
            <a:ext cx="67056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172200" y="2819400"/>
            <a:ext cx="618257" cy="583474"/>
            <a:chOff x="6324600" y="2362200"/>
            <a:chExt cx="618257" cy="583474"/>
          </a:xfrm>
        </p:grpSpPr>
        <p:cxnSp>
          <p:nvCxnSpPr>
            <p:cNvPr id="36" name="Straight Connector 3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9" name="Group 38"/>
          <p:cNvGrpSpPr/>
          <p:nvPr/>
        </p:nvGrpSpPr>
        <p:grpSpPr>
          <a:xfrm>
            <a:off x="6172200" y="3505200"/>
            <a:ext cx="618257" cy="583474"/>
            <a:chOff x="6324600" y="2362200"/>
            <a:chExt cx="618257" cy="583474"/>
          </a:xfrm>
        </p:grpSpPr>
        <p:cxnSp>
          <p:nvCxnSpPr>
            <p:cNvPr id="40" name="Straight Connector 3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3" name="Group 42"/>
          <p:cNvGrpSpPr/>
          <p:nvPr/>
        </p:nvGrpSpPr>
        <p:grpSpPr>
          <a:xfrm>
            <a:off x="6172200" y="4191000"/>
            <a:ext cx="618257" cy="583474"/>
            <a:chOff x="6324600" y="2362200"/>
            <a:chExt cx="618257" cy="583474"/>
          </a:xfrm>
        </p:grpSpPr>
        <p:cxnSp>
          <p:nvCxnSpPr>
            <p:cNvPr id="44" name="Straight Connector 4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5" name="Group 64"/>
          <p:cNvGrpSpPr/>
          <p:nvPr/>
        </p:nvGrpSpPr>
        <p:grpSpPr>
          <a:xfrm>
            <a:off x="4724400" y="1752600"/>
            <a:ext cx="1237944" cy="4572000"/>
            <a:chOff x="4953000" y="1905000"/>
            <a:chExt cx="1237944" cy="4572000"/>
          </a:xfrm>
        </p:grpSpPr>
        <p:sp>
          <p:nvSpPr>
            <p:cNvPr id="47" name="Oval 4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47"/>
            <p:cNvCxnSpPr>
              <a:stCxn id="4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53000" y="2286000"/>
              <a:ext cx="618257" cy="583474"/>
              <a:chOff x="6324600" y="2362200"/>
              <a:chExt cx="618257" cy="583474"/>
            </a:xfrm>
          </p:grpSpPr>
          <p:cxnSp>
            <p:nvCxnSpPr>
              <p:cNvPr id="50" name="Straight Connector 49"/>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 52"/>
            <p:cNvGrpSpPr/>
            <p:nvPr/>
          </p:nvGrpSpPr>
          <p:grpSpPr>
            <a:xfrm>
              <a:off x="4953000" y="2971800"/>
              <a:ext cx="618257" cy="583474"/>
              <a:chOff x="6324600" y="2362200"/>
              <a:chExt cx="618257" cy="583474"/>
            </a:xfrm>
          </p:grpSpPr>
          <p:cxnSp>
            <p:nvCxnSpPr>
              <p:cNvPr id="54" name="Straight Connector 53"/>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 name="Group 56"/>
            <p:cNvGrpSpPr/>
            <p:nvPr/>
          </p:nvGrpSpPr>
          <p:grpSpPr>
            <a:xfrm>
              <a:off x="4953000" y="3657600"/>
              <a:ext cx="618257" cy="583474"/>
              <a:chOff x="6324600" y="2362200"/>
              <a:chExt cx="618257" cy="583474"/>
            </a:xfrm>
          </p:grpSpPr>
          <p:cxnSp>
            <p:nvCxnSpPr>
              <p:cNvPr id="58" name="Straight Connector 5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1" name="Group 60"/>
            <p:cNvGrpSpPr/>
            <p:nvPr/>
          </p:nvGrpSpPr>
          <p:grpSpPr>
            <a:xfrm>
              <a:off x="4953000" y="4343400"/>
              <a:ext cx="618257" cy="583474"/>
              <a:chOff x="6324600" y="2362200"/>
              <a:chExt cx="618257" cy="583474"/>
            </a:xfrm>
          </p:grpSpPr>
          <p:cxnSp>
            <p:nvCxnSpPr>
              <p:cNvPr id="62" name="Straight Connector 6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66" name="Group 65"/>
          <p:cNvGrpSpPr/>
          <p:nvPr/>
        </p:nvGrpSpPr>
        <p:grpSpPr>
          <a:xfrm>
            <a:off x="3200400" y="1752600"/>
            <a:ext cx="1237944" cy="4572000"/>
            <a:chOff x="4953000" y="1905000"/>
            <a:chExt cx="1237944" cy="4572000"/>
          </a:xfrm>
        </p:grpSpPr>
        <p:sp>
          <p:nvSpPr>
            <p:cNvPr id="67" name="Oval 66"/>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8" name="Straight Connector 67"/>
            <p:cNvCxnSpPr>
              <a:stCxn id="67"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oup 48"/>
            <p:cNvGrpSpPr/>
            <p:nvPr/>
          </p:nvGrpSpPr>
          <p:grpSpPr>
            <a:xfrm>
              <a:off x="4953000" y="2286000"/>
              <a:ext cx="618257" cy="583474"/>
              <a:chOff x="6324600" y="2362200"/>
              <a:chExt cx="618257" cy="583474"/>
            </a:xfrm>
          </p:grpSpPr>
          <p:cxnSp>
            <p:nvCxnSpPr>
              <p:cNvPr id="82" name="Straight Connector 8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0" name="Group 52"/>
            <p:cNvGrpSpPr/>
            <p:nvPr/>
          </p:nvGrpSpPr>
          <p:grpSpPr>
            <a:xfrm>
              <a:off x="4953000" y="2971800"/>
              <a:ext cx="618257" cy="583474"/>
              <a:chOff x="6324600" y="2362200"/>
              <a:chExt cx="618257" cy="583474"/>
            </a:xfrm>
          </p:grpSpPr>
          <p:cxnSp>
            <p:nvCxnSpPr>
              <p:cNvPr id="79" name="Straight Connector 78"/>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1" name="Group 56"/>
            <p:cNvGrpSpPr/>
            <p:nvPr/>
          </p:nvGrpSpPr>
          <p:grpSpPr>
            <a:xfrm>
              <a:off x="4953000" y="3657600"/>
              <a:ext cx="618257" cy="583474"/>
              <a:chOff x="6324600" y="2362200"/>
              <a:chExt cx="618257" cy="583474"/>
            </a:xfrm>
          </p:grpSpPr>
          <p:cxnSp>
            <p:nvCxnSpPr>
              <p:cNvPr id="76" name="Straight Connector 75"/>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2" name="Group 60"/>
            <p:cNvGrpSpPr/>
            <p:nvPr/>
          </p:nvGrpSpPr>
          <p:grpSpPr>
            <a:xfrm>
              <a:off x="4953000" y="4343400"/>
              <a:ext cx="618257" cy="583474"/>
              <a:chOff x="6324600" y="2362200"/>
              <a:chExt cx="618257" cy="583474"/>
            </a:xfrm>
          </p:grpSpPr>
          <p:cxnSp>
            <p:nvCxnSpPr>
              <p:cNvPr id="73" name="Straight Connector 72"/>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85" name="Group 84"/>
          <p:cNvGrpSpPr/>
          <p:nvPr/>
        </p:nvGrpSpPr>
        <p:grpSpPr>
          <a:xfrm>
            <a:off x="1676400" y="1752600"/>
            <a:ext cx="1237944" cy="4572000"/>
            <a:chOff x="4953000" y="1905000"/>
            <a:chExt cx="1237944" cy="4572000"/>
          </a:xfrm>
        </p:grpSpPr>
        <p:sp>
          <p:nvSpPr>
            <p:cNvPr id="86" name="Oval 85"/>
            <p:cNvSpPr/>
            <p:nvPr/>
          </p:nvSpPr>
          <p:spPr>
            <a:xfrm>
              <a:off x="4971744" y="5257800"/>
              <a:ext cx="1219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7" name="Straight Connector 86"/>
            <p:cNvCxnSpPr>
              <a:stCxn id="86" idx="0"/>
            </p:cNvCxnSpPr>
            <p:nvPr/>
          </p:nvCxnSpPr>
          <p:spPr>
            <a:xfrm rot="16200000" flipV="1">
              <a:off x="3896697" y="3573152"/>
              <a:ext cx="3352800" cy="16495"/>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oup 48"/>
            <p:cNvGrpSpPr/>
            <p:nvPr/>
          </p:nvGrpSpPr>
          <p:grpSpPr>
            <a:xfrm>
              <a:off x="4953000" y="2286000"/>
              <a:ext cx="618257" cy="583474"/>
              <a:chOff x="6324600" y="2362200"/>
              <a:chExt cx="618257" cy="583474"/>
            </a:xfrm>
          </p:grpSpPr>
          <p:cxnSp>
            <p:nvCxnSpPr>
              <p:cNvPr id="101" name="Straight Connector 100"/>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9" name="Group 52"/>
            <p:cNvGrpSpPr/>
            <p:nvPr/>
          </p:nvGrpSpPr>
          <p:grpSpPr>
            <a:xfrm>
              <a:off x="4953000" y="2971800"/>
              <a:ext cx="618257" cy="583474"/>
              <a:chOff x="6324600" y="2362200"/>
              <a:chExt cx="618257" cy="583474"/>
            </a:xfrm>
          </p:grpSpPr>
          <p:cxnSp>
            <p:nvCxnSpPr>
              <p:cNvPr id="98" name="Straight Connector 97"/>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0" name="Group 56"/>
            <p:cNvGrpSpPr/>
            <p:nvPr/>
          </p:nvGrpSpPr>
          <p:grpSpPr>
            <a:xfrm>
              <a:off x="4953000" y="3657600"/>
              <a:ext cx="618257" cy="583474"/>
              <a:chOff x="6324600" y="2362200"/>
              <a:chExt cx="618257" cy="583474"/>
            </a:xfrm>
          </p:grpSpPr>
          <p:cxnSp>
            <p:nvCxnSpPr>
              <p:cNvPr id="95" name="Straight Connector 94"/>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1" name="Group 60"/>
            <p:cNvGrpSpPr/>
            <p:nvPr/>
          </p:nvGrpSpPr>
          <p:grpSpPr>
            <a:xfrm>
              <a:off x="4953000" y="4343400"/>
              <a:ext cx="618257" cy="583474"/>
              <a:chOff x="6324600" y="2362200"/>
              <a:chExt cx="618257" cy="583474"/>
            </a:xfrm>
          </p:grpSpPr>
          <p:cxnSp>
            <p:nvCxnSpPr>
              <p:cNvPr id="92" name="Straight Connector 91"/>
              <p:cNvCxnSpPr/>
              <p:nvPr/>
            </p:nvCxnSpPr>
            <p:spPr>
              <a:xfrm>
                <a:off x="6705600" y="2743200"/>
                <a:ext cx="237257"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6385854" y="2475706"/>
                <a:ext cx="228600" cy="1588"/>
              </a:xfrm>
              <a:prstGeom prst="straightConnector1">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6324600" y="2564674"/>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116" name="Straight Connector 115"/>
          <p:cNvCxnSpPr/>
          <p:nvPr/>
        </p:nvCxnSpPr>
        <p:spPr>
          <a:xfrm rot="16200000" flipV="1">
            <a:off x="5113648" y="3420753"/>
            <a:ext cx="3352800" cy="16495"/>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292967" y="1290935"/>
            <a:ext cx="9813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Bitline</a:t>
            </a:r>
          </a:p>
        </p:txBody>
      </p:sp>
      <p:cxnSp>
        <p:nvCxnSpPr>
          <p:cNvPr id="118" name="Straight Connector 117"/>
          <p:cNvCxnSpPr/>
          <p:nvPr/>
        </p:nvCxnSpPr>
        <p:spPr>
          <a:xfrm>
            <a:off x="1143000" y="2133600"/>
            <a:ext cx="67056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391400" y="1676400"/>
            <a:ext cx="13296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Wordline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Slide Number Placeholder 10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500"/>
                                        <p:tgtEl>
                                          <p:spTgt spid="1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6"/>
                                        </p:tgtEl>
                                      </p:cBhvr>
                                    </p:animEffect>
                                    <p:set>
                                      <p:cBhvr>
                                        <p:cTn id="55" dur="1" fill="hold">
                                          <p:stCondLst>
                                            <p:cond delay="499"/>
                                          </p:stCondLst>
                                        </p:cTn>
                                        <p:tgtEl>
                                          <p:spTgt spid="1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7"/>
                                        </p:tgtEl>
                                      </p:cBhvr>
                                    </p:animEffect>
                                    <p:set>
                                      <p:cBhvr>
                                        <p:cTn id="58" dur="1" fill="hold">
                                          <p:stCondLst>
                                            <p:cond delay="499"/>
                                          </p:stCondLst>
                                        </p:cTn>
                                        <p:tgtEl>
                                          <p:spTgt spid="1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9"/>
                                        </p:tgtEl>
                                      </p:cBhvr>
                                    </p:animEffect>
                                    <p:set>
                                      <p:cBhvr>
                                        <p:cTn id="71" dur="1" fill="hold">
                                          <p:stCondLst>
                                            <p:cond delay="499"/>
                                          </p:stCondLst>
                                        </p:cTn>
                                        <p:tgtEl>
                                          <p:spTgt spid="119"/>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8"/>
                                        </p:tgtEl>
                                      </p:cBhvr>
                                    </p:animEffect>
                                    <p:set>
                                      <p:cBhvr>
                                        <p:cTn id="74"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117" grpId="0"/>
      <p:bldP spid="117" grpId="1"/>
      <p:bldP spid="119" grpId="0"/>
      <p:bldP spid="119"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2" name="Straight Connector 221"/>
          <p:cNvCxnSpPr/>
          <p:nvPr/>
        </p:nvCxnSpPr>
        <p:spPr>
          <a:xfrm>
            <a:off x="1524000" y="31576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536357" y="3159094"/>
            <a:ext cx="4114800" cy="0"/>
          </a:xfrm>
          <a:prstGeom prst="line">
            <a:avLst/>
          </a:prstGeom>
          <a:ln w="57150">
            <a:solidFill>
              <a:schemeClr val="accent4">
                <a:lumMod val="60000"/>
                <a:lumOff val="4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524000" y="2548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1524000" y="28528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524000" y="34624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524000" y="37672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524000" y="4072057"/>
            <a:ext cx="41148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DRAM Array Operation</a:t>
            </a:r>
          </a:p>
        </p:txBody>
      </p:sp>
      <p:cxnSp>
        <p:nvCxnSpPr>
          <p:cNvPr id="28" name="Straight Connector 27"/>
          <p:cNvCxnSpPr/>
          <p:nvPr/>
        </p:nvCxnSpPr>
        <p:spPr>
          <a:xfrm rot="5400000">
            <a:off x="975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828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p:cNvSpPr/>
          <p:nvPr/>
        </p:nvSpPr>
        <p:spPr>
          <a:xfrm>
            <a:off x="1828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1828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4" name="Oval 23"/>
          <p:cNvSpPr/>
          <p:nvPr/>
        </p:nvSpPr>
        <p:spPr>
          <a:xfrm>
            <a:off x="1828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1828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1828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rot="5400000">
            <a:off x="1280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133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2133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2133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40" name="Oval 39"/>
          <p:cNvSpPr/>
          <p:nvPr/>
        </p:nvSpPr>
        <p:spPr>
          <a:xfrm>
            <a:off x="2133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2133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2133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44"/>
          <p:cNvCxnSpPr/>
          <p:nvPr/>
        </p:nvCxnSpPr>
        <p:spPr>
          <a:xfrm rot="5400000">
            <a:off x="1584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438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2438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2438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51" name="Oval 50"/>
          <p:cNvSpPr/>
          <p:nvPr/>
        </p:nvSpPr>
        <p:spPr>
          <a:xfrm>
            <a:off x="2438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p:cNvSpPr/>
          <p:nvPr/>
        </p:nvSpPr>
        <p:spPr>
          <a:xfrm>
            <a:off x="2438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2438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6" name="Straight Connector 55"/>
          <p:cNvCxnSpPr/>
          <p:nvPr/>
        </p:nvCxnSpPr>
        <p:spPr>
          <a:xfrm rot="5400000">
            <a:off x="1889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2743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2743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Oval 60"/>
          <p:cNvSpPr/>
          <p:nvPr/>
        </p:nvSpPr>
        <p:spPr>
          <a:xfrm>
            <a:off x="2743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62" name="Oval 61"/>
          <p:cNvSpPr/>
          <p:nvPr/>
        </p:nvSpPr>
        <p:spPr>
          <a:xfrm>
            <a:off x="2743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2743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p:cNvSpPr/>
          <p:nvPr/>
        </p:nvSpPr>
        <p:spPr>
          <a:xfrm>
            <a:off x="2743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7" name="Straight Connector 66"/>
          <p:cNvCxnSpPr/>
          <p:nvPr/>
        </p:nvCxnSpPr>
        <p:spPr>
          <a:xfrm rot="5400000">
            <a:off x="2194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048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3048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3048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73" name="Oval 72"/>
          <p:cNvSpPr/>
          <p:nvPr/>
        </p:nvSpPr>
        <p:spPr>
          <a:xfrm>
            <a:off x="3048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Oval 73"/>
          <p:cNvSpPr/>
          <p:nvPr/>
        </p:nvSpPr>
        <p:spPr>
          <a:xfrm>
            <a:off x="3048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Oval 74"/>
          <p:cNvSpPr/>
          <p:nvPr/>
        </p:nvSpPr>
        <p:spPr>
          <a:xfrm>
            <a:off x="3048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8" name="Straight Connector 77"/>
          <p:cNvCxnSpPr/>
          <p:nvPr/>
        </p:nvCxnSpPr>
        <p:spPr>
          <a:xfrm rot="5400000">
            <a:off x="2499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352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p:cNvSpPr/>
          <p:nvPr/>
        </p:nvSpPr>
        <p:spPr>
          <a:xfrm>
            <a:off x="3352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Oval 82"/>
          <p:cNvSpPr/>
          <p:nvPr/>
        </p:nvSpPr>
        <p:spPr>
          <a:xfrm>
            <a:off x="3352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84" name="Oval 83"/>
          <p:cNvSpPr/>
          <p:nvPr/>
        </p:nvSpPr>
        <p:spPr>
          <a:xfrm>
            <a:off x="3352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p:cNvSpPr/>
          <p:nvPr/>
        </p:nvSpPr>
        <p:spPr>
          <a:xfrm>
            <a:off x="3352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3352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9" name="Straight Connector 88"/>
          <p:cNvCxnSpPr/>
          <p:nvPr/>
        </p:nvCxnSpPr>
        <p:spPr>
          <a:xfrm rot="5400000">
            <a:off x="2804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3657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3657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3657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95" name="Oval 94"/>
          <p:cNvSpPr/>
          <p:nvPr/>
        </p:nvSpPr>
        <p:spPr>
          <a:xfrm>
            <a:off x="3657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Oval 95"/>
          <p:cNvSpPr/>
          <p:nvPr/>
        </p:nvSpPr>
        <p:spPr>
          <a:xfrm>
            <a:off x="3657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p:cNvSpPr/>
          <p:nvPr/>
        </p:nvSpPr>
        <p:spPr>
          <a:xfrm>
            <a:off x="3657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0" name="Straight Connector 99"/>
          <p:cNvCxnSpPr/>
          <p:nvPr/>
        </p:nvCxnSpPr>
        <p:spPr>
          <a:xfrm rot="5400000">
            <a:off x="31089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39624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39624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39624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6" name="Oval 105"/>
          <p:cNvSpPr/>
          <p:nvPr/>
        </p:nvSpPr>
        <p:spPr>
          <a:xfrm>
            <a:off x="39624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Oval 106"/>
          <p:cNvSpPr/>
          <p:nvPr/>
        </p:nvSpPr>
        <p:spPr>
          <a:xfrm>
            <a:off x="39624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39624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1" name="Straight Connector 110"/>
          <p:cNvCxnSpPr/>
          <p:nvPr/>
        </p:nvCxnSpPr>
        <p:spPr>
          <a:xfrm rot="5400000">
            <a:off x="34137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42672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Oval 114"/>
          <p:cNvSpPr/>
          <p:nvPr/>
        </p:nvSpPr>
        <p:spPr>
          <a:xfrm>
            <a:off x="42672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42672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7" name="Oval 116"/>
          <p:cNvSpPr/>
          <p:nvPr/>
        </p:nvSpPr>
        <p:spPr>
          <a:xfrm>
            <a:off x="42672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42672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 name="Oval 118"/>
          <p:cNvSpPr/>
          <p:nvPr/>
        </p:nvSpPr>
        <p:spPr>
          <a:xfrm>
            <a:off x="42672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2" name="Straight Connector 121"/>
          <p:cNvCxnSpPr/>
          <p:nvPr/>
        </p:nvCxnSpPr>
        <p:spPr>
          <a:xfrm rot="5400000">
            <a:off x="37185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45720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45720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Oval 126"/>
          <p:cNvSpPr/>
          <p:nvPr/>
        </p:nvSpPr>
        <p:spPr>
          <a:xfrm>
            <a:off x="45720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28" name="Oval 127"/>
          <p:cNvSpPr/>
          <p:nvPr/>
        </p:nvSpPr>
        <p:spPr>
          <a:xfrm>
            <a:off x="45720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45720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45720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3" name="Straight Connector 132"/>
          <p:cNvCxnSpPr/>
          <p:nvPr/>
        </p:nvCxnSpPr>
        <p:spPr>
          <a:xfrm rot="5400000">
            <a:off x="40233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48768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48768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48768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9" name="Oval 138"/>
          <p:cNvSpPr/>
          <p:nvPr/>
        </p:nvSpPr>
        <p:spPr>
          <a:xfrm>
            <a:off x="48768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0" name="Oval 139"/>
          <p:cNvSpPr/>
          <p:nvPr/>
        </p:nvSpPr>
        <p:spPr>
          <a:xfrm>
            <a:off x="48768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1" name="Oval 140"/>
          <p:cNvSpPr/>
          <p:nvPr/>
        </p:nvSpPr>
        <p:spPr>
          <a:xfrm>
            <a:off x="48768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44" name="Straight Connector 143"/>
          <p:cNvCxnSpPr/>
          <p:nvPr/>
        </p:nvCxnSpPr>
        <p:spPr>
          <a:xfrm rot="5400000">
            <a:off x="4328160" y="3294817"/>
            <a:ext cx="201168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5181600" y="2395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47"/>
          <p:cNvSpPr/>
          <p:nvPr/>
        </p:nvSpPr>
        <p:spPr>
          <a:xfrm>
            <a:off x="5181600" y="27004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9" name="Oval 148"/>
          <p:cNvSpPr/>
          <p:nvPr/>
        </p:nvSpPr>
        <p:spPr>
          <a:xfrm>
            <a:off x="5181600" y="30052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50" name="Oval 149"/>
          <p:cNvSpPr/>
          <p:nvPr/>
        </p:nvSpPr>
        <p:spPr>
          <a:xfrm>
            <a:off x="5181600" y="33100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1" name="Oval 150"/>
          <p:cNvSpPr/>
          <p:nvPr/>
        </p:nvSpPr>
        <p:spPr>
          <a:xfrm>
            <a:off x="5181600" y="36148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2" name="Oval 151"/>
          <p:cNvSpPr/>
          <p:nvPr/>
        </p:nvSpPr>
        <p:spPr>
          <a:xfrm>
            <a:off x="5181600" y="3919657"/>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58" name="Group 357"/>
          <p:cNvGrpSpPr/>
          <p:nvPr/>
        </p:nvGrpSpPr>
        <p:grpSpPr>
          <a:xfrm>
            <a:off x="1828800" y="4300657"/>
            <a:ext cx="3657600" cy="762000"/>
            <a:chOff x="2362200" y="3657600"/>
            <a:chExt cx="3657600" cy="762000"/>
          </a:xfrm>
        </p:grpSpPr>
        <p:sp>
          <p:nvSpPr>
            <p:cNvPr id="29" name="Oval 28"/>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43" name="Oval 42"/>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54" name="Oval 53"/>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65" name="Oval 64"/>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76" name="Oval 75"/>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87" name="Oval 86"/>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98" name="Oval 97"/>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09" name="Oval 108"/>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20" name="Oval 119"/>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31" name="Oval 130"/>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42" name="Oval 141"/>
            <p:cNvSpPr/>
            <p:nvPr/>
          </p:nvSpPr>
          <p:spPr>
            <a:xfrm>
              <a:off x="5410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153" name="Oval 152"/>
            <p:cNvSpPr/>
            <p:nvPr/>
          </p:nvSpPr>
          <p:spPr>
            <a:xfrm>
              <a:off x="5715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grpSp>
      <p:sp>
        <p:nvSpPr>
          <p:cNvPr id="198" name="Rectangle 197"/>
          <p:cNvSpPr/>
          <p:nvPr/>
        </p:nvSpPr>
        <p:spPr>
          <a:xfrm>
            <a:off x="1143000" y="2319457"/>
            <a:ext cx="3810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Row Decoder</a:t>
            </a:r>
          </a:p>
        </p:txBody>
      </p:sp>
      <p:sp>
        <p:nvSpPr>
          <p:cNvPr id="226" name="Oval 225"/>
          <p:cNvSpPr/>
          <p:nvPr/>
        </p:nvSpPr>
        <p:spPr>
          <a:xfrm>
            <a:off x="3657600" y="3005257"/>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229" name="Straight Connector 228"/>
          <p:cNvCxnSpPr>
            <a:stCxn id="198" idx="1"/>
            <a:endCxn id="230" idx="2"/>
          </p:cNvCxnSpPr>
          <p:nvPr/>
        </p:nvCxnSpPr>
        <p:spPr>
          <a:xfrm rot="10800000">
            <a:off x="857312" y="3310057"/>
            <a:ext cx="285689" cy="0"/>
          </a:xfrm>
          <a:prstGeom prst="line">
            <a:avLst/>
          </a:prstGeom>
          <a:ln w="28575">
            <a:solidFill>
              <a:schemeClr val="tx1">
                <a:lumMod val="90000"/>
                <a:lumOff val="10000"/>
              </a:schemeClr>
            </a:solidFill>
            <a:prstDash val="solid"/>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rot="16200000">
            <a:off x="-208001" y="3110002"/>
            <a:ext cx="17305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Row Address</a:t>
            </a:r>
          </a:p>
        </p:txBody>
      </p:sp>
      <p:grpSp>
        <p:nvGrpSpPr>
          <p:cNvPr id="278" name="Group 277"/>
          <p:cNvGrpSpPr/>
          <p:nvPr/>
        </p:nvGrpSpPr>
        <p:grpSpPr>
          <a:xfrm>
            <a:off x="1828800" y="3005257"/>
            <a:ext cx="3657600" cy="304800"/>
            <a:chOff x="2362200" y="5867400"/>
            <a:chExt cx="3657600" cy="304800"/>
          </a:xfrm>
        </p:grpSpPr>
        <p:sp>
          <p:nvSpPr>
            <p:cNvPr id="231" name="Oval 23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2" name="Oval 23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3" name="Oval 23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4" name="Oval 23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5" name="Oval 23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6" name="Oval 235"/>
            <p:cNvSpPr/>
            <p:nvPr/>
          </p:nvSpPr>
          <p:spPr>
            <a:xfrm>
              <a:off x="3886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8" name="Oval 237"/>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9" name="Oval 238"/>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0" name="Oval 239"/>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1" name="Oval 240"/>
            <p:cNvSpPr/>
            <p:nvPr/>
          </p:nvSpPr>
          <p:spPr>
            <a:xfrm>
              <a:off x="5410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42" name="Oval 241"/>
            <p:cNvSpPr/>
            <p:nvPr/>
          </p:nvSpPr>
          <p:spPr>
            <a:xfrm>
              <a:off x="5715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37" name="Oval 236"/>
            <p:cNvSpPr/>
            <p:nvPr/>
          </p:nvSpPr>
          <p:spPr>
            <a:xfrm>
              <a:off x="4191000" y="58674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grpSp>
      <p:grpSp>
        <p:nvGrpSpPr>
          <p:cNvPr id="332" name="Group 331"/>
          <p:cNvGrpSpPr/>
          <p:nvPr/>
        </p:nvGrpSpPr>
        <p:grpSpPr>
          <a:xfrm>
            <a:off x="1828800" y="4300657"/>
            <a:ext cx="3657600" cy="762000"/>
            <a:chOff x="2362200" y="5410200"/>
            <a:chExt cx="3657600" cy="762000"/>
          </a:xfrm>
        </p:grpSpPr>
        <p:sp>
          <p:nvSpPr>
            <p:cNvPr id="300" name="Oval 299"/>
            <p:cNvSpPr/>
            <p:nvPr/>
          </p:nvSpPr>
          <p:spPr>
            <a:xfrm>
              <a:off x="2362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04" name="Oval 303"/>
            <p:cNvSpPr/>
            <p:nvPr/>
          </p:nvSpPr>
          <p:spPr>
            <a:xfrm>
              <a:off x="3276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05" name="Oval 304"/>
            <p:cNvSpPr/>
            <p:nvPr/>
          </p:nvSpPr>
          <p:spPr>
            <a:xfrm>
              <a:off x="3581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07" name="Oval 306"/>
            <p:cNvSpPr/>
            <p:nvPr/>
          </p:nvSpPr>
          <p:spPr>
            <a:xfrm>
              <a:off x="4191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10" name="Oval 309"/>
            <p:cNvSpPr/>
            <p:nvPr/>
          </p:nvSpPr>
          <p:spPr>
            <a:xfrm>
              <a:off x="51054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12" name="Oval 311"/>
            <p:cNvSpPr/>
            <p:nvPr/>
          </p:nvSpPr>
          <p:spPr>
            <a:xfrm>
              <a:off x="5715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a:t>
              </a:r>
              <a:r>
                <a:rPr kumimoji="0" lang="en-US" sz="1800" b="0" i="0" u="none" strike="noStrike" kern="1200" cap="none" spc="0" normalizeH="0" baseline="0" noProof="0" dirty="0">
                  <a:ln>
                    <a:noFill/>
                  </a:ln>
                  <a:solidFill>
                    <a:prstClr val="white"/>
                  </a:solidFill>
                  <a:effectLst/>
                  <a:uLnTx/>
                  <a:uFillTx/>
                  <a:latin typeface="Calibri"/>
                  <a:ea typeface="+mn-ea"/>
                  <a:cs typeface="+mn-cs"/>
                </a:rPr>
                <a:t>½</a:t>
              </a:r>
            </a:p>
          </p:txBody>
        </p:sp>
        <p:sp>
          <p:nvSpPr>
            <p:cNvPr id="317" name="Oval 316"/>
            <p:cNvSpPr/>
            <p:nvPr/>
          </p:nvSpPr>
          <p:spPr>
            <a:xfrm>
              <a:off x="26670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18" name="Oval 317"/>
            <p:cNvSpPr/>
            <p:nvPr/>
          </p:nvSpPr>
          <p:spPr>
            <a:xfrm>
              <a:off x="2971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1" name="Oval 320"/>
            <p:cNvSpPr/>
            <p:nvPr/>
          </p:nvSpPr>
          <p:spPr>
            <a:xfrm>
              <a:off x="3886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3" name="Oval 322"/>
            <p:cNvSpPr/>
            <p:nvPr/>
          </p:nvSpPr>
          <p:spPr>
            <a:xfrm>
              <a:off x="44958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4" name="Oval 323"/>
            <p:cNvSpPr/>
            <p:nvPr/>
          </p:nvSpPr>
          <p:spPr>
            <a:xfrm>
              <a:off x="48006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sp>
          <p:nvSpPr>
            <p:cNvPr id="326" name="Oval 325"/>
            <p:cNvSpPr/>
            <p:nvPr/>
          </p:nvSpPr>
          <p:spPr>
            <a:xfrm>
              <a:off x="5410200" y="54102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½</a:t>
              </a:r>
              <a:r>
                <a:rPr kumimoji="0" lang="en-US" sz="1600" b="0" i="0" u="none" strike="noStrike" kern="1200" cap="none" spc="0" normalizeH="0" baseline="0" noProof="0" dirty="0">
                  <a:ln>
                    <a:noFill/>
                  </a:ln>
                  <a:solidFill>
                    <a:prstClr val="white"/>
                  </a:solidFill>
                  <a:effectLst/>
                  <a:uLnTx/>
                  <a:uFillTx/>
                  <a:latin typeface="Calibri"/>
                  <a:ea typeface="+mn-ea"/>
                  <a:cs typeface="+mn-cs"/>
                </a:rPr>
                <a:t>↓</a:t>
              </a:r>
            </a:p>
          </p:txBody>
        </p:sp>
      </p:grpSp>
      <p:sp>
        <p:nvSpPr>
          <p:cNvPr id="334" name="TextBox 333"/>
          <p:cNvSpPr txBox="1"/>
          <p:nvPr/>
        </p:nvSpPr>
        <p:spPr>
          <a:xfrm>
            <a:off x="457200" y="3005257"/>
            <a:ext cx="4716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m</a:t>
            </a:r>
          </a:p>
        </p:txBody>
      </p:sp>
      <p:grpSp>
        <p:nvGrpSpPr>
          <p:cNvPr id="297" name="Group 296"/>
          <p:cNvGrpSpPr/>
          <p:nvPr/>
        </p:nvGrpSpPr>
        <p:grpSpPr>
          <a:xfrm>
            <a:off x="1828800" y="4300657"/>
            <a:ext cx="3657600" cy="762000"/>
            <a:chOff x="2362200" y="5867400"/>
            <a:chExt cx="3657600" cy="762000"/>
          </a:xfrm>
        </p:grpSpPr>
        <p:sp>
          <p:nvSpPr>
            <p:cNvPr id="281" name="Oval 280"/>
            <p:cNvSpPr/>
            <p:nvPr/>
          </p:nvSpPr>
          <p:spPr>
            <a:xfrm>
              <a:off x="2362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2" name="Oval 281"/>
            <p:cNvSpPr/>
            <p:nvPr/>
          </p:nvSpPr>
          <p:spPr>
            <a:xfrm>
              <a:off x="2667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3" name="Oval 282"/>
            <p:cNvSpPr/>
            <p:nvPr/>
          </p:nvSpPr>
          <p:spPr>
            <a:xfrm>
              <a:off x="2971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4" name="Oval 283"/>
            <p:cNvSpPr/>
            <p:nvPr/>
          </p:nvSpPr>
          <p:spPr>
            <a:xfrm>
              <a:off x="3276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5" name="Oval 284"/>
            <p:cNvSpPr/>
            <p:nvPr/>
          </p:nvSpPr>
          <p:spPr>
            <a:xfrm>
              <a:off x="3581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6" name="Oval 285"/>
            <p:cNvSpPr/>
            <p:nvPr/>
          </p:nvSpPr>
          <p:spPr>
            <a:xfrm>
              <a:off x="3886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7" name="Oval 286"/>
            <p:cNvSpPr/>
            <p:nvPr/>
          </p:nvSpPr>
          <p:spPr>
            <a:xfrm>
              <a:off x="4191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88" name="Oval 287"/>
            <p:cNvSpPr/>
            <p:nvPr/>
          </p:nvSpPr>
          <p:spPr>
            <a:xfrm>
              <a:off x="44958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89" name="Oval 288"/>
            <p:cNvSpPr/>
            <p:nvPr/>
          </p:nvSpPr>
          <p:spPr>
            <a:xfrm>
              <a:off x="48006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90" name="Oval 289"/>
            <p:cNvSpPr/>
            <p:nvPr/>
          </p:nvSpPr>
          <p:spPr>
            <a:xfrm>
              <a:off x="51054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91" name="Oval 290"/>
            <p:cNvSpPr/>
            <p:nvPr/>
          </p:nvSpPr>
          <p:spPr>
            <a:xfrm>
              <a:off x="54102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92" name="Oval 291"/>
            <p:cNvSpPr/>
            <p:nvPr/>
          </p:nvSpPr>
          <p:spPr>
            <a:xfrm>
              <a:off x="5715000" y="58674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grpSp>
      <p:sp>
        <p:nvSpPr>
          <p:cNvPr id="337" name="TextBox 336"/>
          <p:cNvSpPr txBox="1"/>
          <p:nvPr/>
        </p:nvSpPr>
        <p:spPr>
          <a:xfrm>
            <a:off x="6246004" y="1991380"/>
            <a:ext cx="20597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Sensing &amp; Amplification</a:t>
            </a:r>
          </a:p>
        </p:txBody>
      </p:sp>
      <p:sp>
        <p:nvSpPr>
          <p:cNvPr id="338" name="TextBox 337"/>
          <p:cNvSpPr txBox="1"/>
          <p:nvPr/>
        </p:nvSpPr>
        <p:spPr>
          <a:xfrm>
            <a:off x="6533810" y="1991380"/>
            <a:ext cx="1619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Charge Restoration</a:t>
            </a:r>
          </a:p>
        </p:txBody>
      </p:sp>
      <p:sp>
        <p:nvSpPr>
          <p:cNvPr id="339" name="TextBox 338"/>
          <p:cNvSpPr txBox="1"/>
          <p:nvPr/>
        </p:nvSpPr>
        <p:spPr>
          <a:xfrm>
            <a:off x="6477000" y="1988403"/>
            <a:ext cx="1696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Wordline</a:t>
            </a:r>
            <a:r>
              <a:rPr kumimoji="0" lang="en-US" sz="2400" b="0" i="0" u="none" strike="noStrike" kern="1200" cap="none" spc="0" normalizeH="0" baseline="0" noProof="0" dirty="0">
                <a:ln>
                  <a:noFill/>
                </a:ln>
                <a:solidFill>
                  <a:prstClr val="black"/>
                </a:solidFill>
                <a:effectLst/>
                <a:uLnTx/>
                <a:uFillTx/>
                <a:latin typeface="Calibri"/>
                <a:ea typeface="+mn-ea"/>
                <a:cs typeface="+mn-cs"/>
              </a:rPr>
              <a:t> Disable</a:t>
            </a:r>
          </a:p>
        </p:txBody>
      </p:sp>
      <p:sp>
        <p:nvSpPr>
          <p:cNvPr id="359" name="TextBox 358"/>
          <p:cNvSpPr txBox="1"/>
          <p:nvPr/>
        </p:nvSpPr>
        <p:spPr>
          <a:xfrm>
            <a:off x="6096000" y="2360712"/>
            <a:ext cx="2438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Charge Sharing</a:t>
            </a:r>
          </a:p>
        </p:txBody>
      </p:sp>
      <p:sp>
        <p:nvSpPr>
          <p:cNvPr id="360" name="TextBox 359"/>
          <p:cNvSpPr txBox="1"/>
          <p:nvPr/>
        </p:nvSpPr>
        <p:spPr>
          <a:xfrm>
            <a:off x="6096000" y="2360712"/>
            <a:ext cx="2514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Wordline</a:t>
            </a:r>
            <a:r>
              <a:rPr kumimoji="0" lang="en-US" sz="2400" b="0" i="0" u="none" strike="noStrike" kern="1200" cap="none" spc="0" normalizeH="0" baseline="0" noProof="0" dirty="0">
                <a:ln>
                  <a:noFill/>
                </a:ln>
                <a:solidFill>
                  <a:prstClr val="black"/>
                </a:solidFill>
                <a:effectLst/>
                <a:uLnTx/>
                <a:uFillTx/>
                <a:latin typeface="Calibri"/>
                <a:ea typeface="+mn-ea"/>
                <a:cs typeface="+mn-cs"/>
              </a:rPr>
              <a:t> Enable</a:t>
            </a:r>
          </a:p>
        </p:txBody>
      </p:sp>
      <p:grpSp>
        <p:nvGrpSpPr>
          <p:cNvPr id="382" name="Group 381"/>
          <p:cNvGrpSpPr/>
          <p:nvPr/>
        </p:nvGrpSpPr>
        <p:grpSpPr>
          <a:xfrm>
            <a:off x="6655085" y="3462457"/>
            <a:ext cx="1498315" cy="838200"/>
            <a:chOff x="599338" y="5486400"/>
            <a:chExt cx="1070833" cy="645638"/>
          </a:xfrm>
        </p:grpSpPr>
        <p:sp>
          <p:nvSpPr>
            <p:cNvPr id="361" name="Rectangle 360"/>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63" name="Group 34"/>
            <p:cNvGrpSpPr/>
            <p:nvPr/>
          </p:nvGrpSpPr>
          <p:grpSpPr>
            <a:xfrm>
              <a:off x="599338" y="5584847"/>
              <a:ext cx="619862" cy="547191"/>
              <a:chOff x="1828800" y="2667000"/>
              <a:chExt cx="1416355" cy="1028700"/>
            </a:xfrm>
          </p:grpSpPr>
          <p:cxnSp>
            <p:nvCxnSpPr>
              <p:cNvPr id="365" name="Straight Connector 364"/>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hape 367"/>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69" name="Straight Connector 368"/>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381" name="Arc 380"/>
            <p:cNvSpPr/>
            <p:nvPr/>
          </p:nvSpPr>
          <p:spPr>
            <a:xfrm>
              <a:off x="1066800" y="5486400"/>
              <a:ext cx="533400" cy="533400"/>
            </a:xfrm>
            <a:prstGeom prst="arc">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09" name="Group 408"/>
          <p:cNvGrpSpPr/>
          <p:nvPr/>
        </p:nvGrpSpPr>
        <p:grpSpPr>
          <a:xfrm>
            <a:off x="6686370" y="3310059"/>
            <a:ext cx="1467030" cy="990598"/>
            <a:chOff x="2129566" y="5410200"/>
            <a:chExt cx="1070834" cy="721838"/>
          </a:xfrm>
        </p:grpSpPr>
        <p:grpSp>
          <p:nvGrpSpPr>
            <p:cNvPr id="398" name="Group 397"/>
            <p:cNvGrpSpPr/>
            <p:nvPr/>
          </p:nvGrpSpPr>
          <p:grpSpPr>
            <a:xfrm>
              <a:off x="2590800" y="5410200"/>
              <a:ext cx="76200" cy="304800"/>
              <a:chOff x="3581400" y="5943600"/>
              <a:chExt cx="152400" cy="304800"/>
            </a:xfrm>
          </p:grpSpPr>
          <p:sp>
            <p:nvSpPr>
              <p:cNvPr id="397" name="Rectangle 396"/>
              <p:cNvSpPr/>
              <p:nvPr/>
            </p:nvSpPr>
            <p:spPr>
              <a:xfrm>
                <a:off x="35952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6" name="Rectangle 395"/>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84" name="Rectangle 383"/>
            <p:cNvSpPr/>
            <p:nvPr/>
          </p:nvSpPr>
          <p:spPr>
            <a:xfrm>
              <a:off x="2362927" y="5715000"/>
              <a:ext cx="166743" cy="27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90" name="Group 34"/>
            <p:cNvGrpSpPr/>
            <p:nvPr/>
          </p:nvGrpSpPr>
          <p:grpSpPr>
            <a:xfrm>
              <a:off x="2129566" y="5584847"/>
              <a:ext cx="619861" cy="547191"/>
              <a:chOff x="1828800" y="2667000"/>
              <a:chExt cx="1416355" cy="1028700"/>
            </a:xfrm>
          </p:grpSpPr>
          <p:cxnSp>
            <p:nvCxnSpPr>
              <p:cNvPr id="392" name="Straight Connector 391"/>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Shape 394"/>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386" name="Straight Connector 38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03" name="Straight Arrow Connector 402"/>
            <p:cNvCxnSpPr/>
            <p:nvPr/>
          </p:nvCxnSpPr>
          <p:spPr>
            <a:xfrm>
              <a:off x="2709140" y="5562600"/>
              <a:ext cx="381000" cy="1588"/>
            </a:xfrm>
            <a:prstGeom prst="straightConnector1">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cxnSp>
        <p:grpSp>
          <p:nvGrpSpPr>
            <p:cNvPr id="406" name="Group 405"/>
            <p:cNvGrpSpPr/>
            <p:nvPr/>
          </p:nvGrpSpPr>
          <p:grpSpPr>
            <a:xfrm>
              <a:off x="3124200" y="5410200"/>
              <a:ext cx="76200" cy="304800"/>
              <a:chOff x="3581400" y="5943600"/>
              <a:chExt cx="152400" cy="304800"/>
            </a:xfrm>
          </p:grpSpPr>
          <p:sp>
            <p:nvSpPr>
              <p:cNvPr id="407" name="Rectangle 406"/>
              <p:cNvSpPr/>
              <p:nvPr/>
            </p:nvSpPr>
            <p:spPr>
              <a:xfrm>
                <a:off x="35952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8" name="Rectangle 407"/>
              <p:cNvSpPr/>
              <p:nvPr/>
            </p:nvSpPr>
            <p:spPr>
              <a:xfrm>
                <a:off x="35814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431" name="Group 430"/>
          <p:cNvGrpSpPr/>
          <p:nvPr/>
        </p:nvGrpSpPr>
        <p:grpSpPr>
          <a:xfrm>
            <a:off x="6781800" y="3279579"/>
            <a:ext cx="1122593" cy="1447798"/>
            <a:chOff x="3886200" y="5562600"/>
            <a:chExt cx="787400" cy="990600"/>
          </a:xfrm>
        </p:grpSpPr>
        <p:grpSp>
          <p:nvGrpSpPr>
            <p:cNvPr id="410" name="Group 409"/>
            <p:cNvGrpSpPr/>
            <p:nvPr/>
          </p:nvGrpSpPr>
          <p:grpSpPr>
            <a:xfrm>
              <a:off x="3962400" y="5583382"/>
              <a:ext cx="711200" cy="969818"/>
              <a:chOff x="1371600" y="2459183"/>
              <a:chExt cx="2362200" cy="3221180"/>
            </a:xfrm>
          </p:grpSpPr>
          <p:sp>
            <p:nvSpPr>
              <p:cNvPr id="411" name="Isosceles Triangle 410"/>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2" name="Isosceles Triangle 411"/>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3" name="Elbow Connector 412"/>
              <p:cNvCxnSpPr>
                <a:stCxn id="411" idx="0"/>
                <a:endCxn id="412"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Elbow Connector 413"/>
              <p:cNvCxnSpPr>
                <a:stCxn id="412" idx="0"/>
                <a:endCxn id="411"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5" name="Oval 414"/>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6" name="Oval 415"/>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17" name="Straight Connector 416"/>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p:nvGrpSpPr>
          <p:grpSpPr>
            <a:xfrm>
              <a:off x="3886200" y="5562600"/>
              <a:ext cx="76200" cy="304800"/>
              <a:chOff x="2895600" y="5715000"/>
              <a:chExt cx="76200" cy="304800"/>
            </a:xfrm>
          </p:grpSpPr>
          <p:sp>
            <p:nvSpPr>
              <p:cNvPr id="422" name="Rectangle 421"/>
              <p:cNvSpPr/>
              <p:nvPr/>
            </p:nvSpPr>
            <p:spPr>
              <a:xfrm>
                <a:off x="2902520" y="5715000"/>
                <a:ext cx="64008"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3" name="Rectangle 422"/>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7" name="Rectangle 426"/>
            <p:cNvSpPr/>
            <p:nvPr/>
          </p:nvSpPr>
          <p:spPr>
            <a:xfrm>
              <a:off x="3886200" y="62484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0" name="Arc 429"/>
            <p:cNvSpPr/>
            <p:nvPr/>
          </p:nvSpPr>
          <p:spPr>
            <a:xfrm>
              <a:off x="4191000" y="5867400"/>
              <a:ext cx="228600" cy="304800"/>
            </a:xfrm>
            <a:prstGeom prst="arc">
              <a:avLst>
                <a:gd name="adj1" fmla="val 16200000"/>
                <a:gd name="adj2" fmla="val 13649379"/>
              </a:avLst>
            </a:prstGeom>
            <a:ln w="28575">
              <a:solidFill>
                <a:schemeClr val="tx1">
                  <a:lumMod val="90000"/>
                  <a:lumOff val="10000"/>
                </a:schemeClr>
              </a:solidFill>
              <a:prstDash val="sysDot"/>
              <a:headEnd type="none"/>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1" name="Group 450"/>
          <p:cNvGrpSpPr/>
          <p:nvPr/>
        </p:nvGrpSpPr>
        <p:grpSpPr>
          <a:xfrm>
            <a:off x="6629400" y="3350221"/>
            <a:ext cx="1594990" cy="950436"/>
            <a:chOff x="5710966" y="5562600"/>
            <a:chExt cx="1070834" cy="721838"/>
          </a:xfrm>
        </p:grpSpPr>
        <p:sp>
          <p:nvSpPr>
            <p:cNvPr id="450" name="Rectangle 449"/>
            <p:cNvSpPr/>
            <p:nvPr/>
          </p:nvSpPr>
          <p:spPr>
            <a:xfrm>
              <a:off x="5943600" y="5736388"/>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32" name="Group 431"/>
            <p:cNvGrpSpPr/>
            <p:nvPr/>
          </p:nvGrpSpPr>
          <p:grpSpPr>
            <a:xfrm>
              <a:off x="5710966" y="5562600"/>
              <a:ext cx="1070834" cy="721838"/>
              <a:chOff x="2129566" y="5410200"/>
              <a:chExt cx="1070834" cy="721838"/>
            </a:xfrm>
          </p:grpSpPr>
          <p:grpSp>
            <p:nvGrpSpPr>
              <p:cNvPr id="433" name="Group 397"/>
              <p:cNvGrpSpPr/>
              <p:nvPr/>
            </p:nvGrpSpPr>
            <p:grpSpPr>
              <a:xfrm>
                <a:off x="3124200" y="5410200"/>
                <a:ext cx="76200" cy="304800"/>
                <a:chOff x="4648200" y="5943600"/>
                <a:chExt cx="152400" cy="304800"/>
              </a:xfrm>
            </p:grpSpPr>
            <p:sp>
              <p:nvSpPr>
                <p:cNvPr id="448" name="Rectangle 447"/>
                <p:cNvSpPr/>
                <p:nvPr/>
              </p:nvSpPr>
              <p:spPr>
                <a:xfrm>
                  <a:off x="4662040" y="5943600"/>
                  <a:ext cx="128016" cy="3003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Rectangle 448"/>
                <p:cNvSpPr/>
                <p:nvPr/>
              </p:nvSpPr>
              <p:spPr>
                <a:xfrm>
                  <a:off x="46482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2" name="Group 34"/>
              <p:cNvGrpSpPr/>
              <p:nvPr/>
            </p:nvGrpSpPr>
            <p:grpSpPr>
              <a:xfrm>
                <a:off x="2129566" y="5584847"/>
                <a:ext cx="619861" cy="547191"/>
                <a:chOff x="1828800" y="2667000"/>
                <a:chExt cx="1416355" cy="1028700"/>
              </a:xfrm>
            </p:grpSpPr>
            <p:cxnSp>
              <p:nvCxnSpPr>
                <p:cNvPr id="444" name="Straight Connector 443"/>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hape 446"/>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36" name="Straight Connector 435"/>
              <p:cNvCxnSpPr/>
              <p:nvPr/>
            </p:nvCxnSpPr>
            <p:spPr>
              <a:xfrm flipV="1">
                <a:off x="3037018"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Arrow Connector 436"/>
              <p:cNvCxnSpPr/>
              <p:nvPr/>
            </p:nvCxnSpPr>
            <p:spPr>
              <a:xfrm>
                <a:off x="2749429"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38" name="Straight Arrow Connector 437"/>
              <p:cNvCxnSpPr/>
              <p:nvPr/>
            </p:nvCxnSpPr>
            <p:spPr>
              <a:xfrm>
                <a:off x="2709140" y="5562600"/>
                <a:ext cx="381000" cy="1588"/>
              </a:xfrm>
              <a:prstGeom prst="straightConnector1">
                <a:avLst/>
              </a:prstGeom>
              <a:ln w="28575">
                <a:solidFill>
                  <a:schemeClr val="tx1">
                    <a:lumMod val="90000"/>
                    <a:lumOff val="10000"/>
                  </a:schemeClr>
                </a:solidFill>
                <a:prstDash val="sysDot"/>
                <a:headEnd type="stealth" w="lg" len="med"/>
                <a:tailEnd type="none" w="lg" len="lg"/>
              </a:ln>
            </p:spPr>
            <p:style>
              <a:lnRef idx="1">
                <a:schemeClr val="accent1"/>
              </a:lnRef>
              <a:fillRef idx="0">
                <a:schemeClr val="accent1"/>
              </a:fillRef>
              <a:effectRef idx="0">
                <a:schemeClr val="accent1"/>
              </a:effectRef>
              <a:fontRef idx="minor">
                <a:schemeClr val="tx1"/>
              </a:fontRef>
            </p:style>
          </p:cxnSp>
          <p:grpSp>
            <p:nvGrpSpPr>
              <p:cNvPr id="439" name="Group 405"/>
              <p:cNvGrpSpPr/>
              <p:nvPr/>
            </p:nvGrpSpPr>
            <p:grpSpPr>
              <a:xfrm>
                <a:off x="2590800" y="5410200"/>
                <a:ext cx="76200" cy="304800"/>
                <a:chOff x="2514600" y="5943600"/>
                <a:chExt cx="152400" cy="304800"/>
              </a:xfrm>
            </p:grpSpPr>
            <p:sp>
              <p:nvSpPr>
                <p:cNvPr id="440" name="Rectangle 439"/>
                <p:cNvSpPr/>
                <p:nvPr/>
              </p:nvSpPr>
              <p:spPr>
                <a:xfrm>
                  <a:off x="2528440" y="6096000"/>
                  <a:ext cx="138560"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1" name="Rectangle 440"/>
                <p:cNvSpPr/>
                <p:nvPr/>
              </p:nvSpPr>
              <p:spPr>
                <a:xfrm>
                  <a:off x="2514600" y="5943600"/>
                  <a:ext cx="1524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nvGrpSpPr>
          <p:cNvPr id="452" name="Group 451"/>
          <p:cNvGrpSpPr/>
          <p:nvPr/>
        </p:nvGrpSpPr>
        <p:grpSpPr>
          <a:xfrm>
            <a:off x="6705600" y="3386257"/>
            <a:ext cx="1371600" cy="990600"/>
            <a:chOff x="599338" y="5486400"/>
            <a:chExt cx="1070833" cy="645634"/>
          </a:xfrm>
        </p:grpSpPr>
        <p:sp>
          <p:nvSpPr>
            <p:cNvPr id="453" name="Rectangle 452"/>
            <p:cNvSpPr/>
            <p:nvPr/>
          </p:nvSpPr>
          <p:spPr>
            <a:xfrm>
              <a:off x="832698" y="5583674"/>
              <a:ext cx="166743" cy="4053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9" name="Group 34"/>
            <p:cNvGrpSpPr/>
            <p:nvPr/>
          </p:nvGrpSpPr>
          <p:grpSpPr>
            <a:xfrm>
              <a:off x="599338" y="5584843"/>
              <a:ext cx="619861" cy="547191"/>
              <a:chOff x="1828800" y="2667000"/>
              <a:chExt cx="1416355" cy="1028700"/>
            </a:xfrm>
          </p:grpSpPr>
          <p:cxnSp>
            <p:nvCxnSpPr>
              <p:cNvPr id="461" name="Straight Connector 460"/>
              <p:cNvCxnSpPr/>
              <p:nvPr/>
            </p:nvCxnSpPr>
            <p:spPr>
              <a:xfrm rot="5400000">
                <a:off x="1981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5400000">
                <a:off x="2362200" y="3048000"/>
                <a:ext cx="762000"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2743199" y="3047999"/>
                <a:ext cx="501956" cy="0"/>
              </a:xfrm>
              <a:prstGeom prst="line">
                <a:avLst/>
              </a:prstGeom>
              <a:ln w="19050">
                <a:solidFill>
                  <a:schemeClr val="tx1">
                    <a:lumMod val="90000"/>
                    <a:lumOff val="1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hape 463"/>
              <p:cNvCxnSpPr/>
              <p:nvPr/>
            </p:nvCxnSpPr>
            <p:spPr>
              <a:xfrm rot="10800000" flipV="1">
                <a:off x="1828800" y="3048000"/>
                <a:ext cx="533400" cy="647700"/>
              </a:xfrm>
              <a:prstGeom prst="bentConnector2">
                <a:avLst/>
              </a:prstGeom>
              <a:ln w="19050">
                <a:solidFill>
                  <a:srgbClr val="333333"/>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455" name="Straight Connector 454"/>
            <p:cNvCxnSpPr/>
            <p:nvPr/>
          </p:nvCxnSpPr>
          <p:spPr>
            <a:xfrm flipV="1">
              <a:off x="1506789" y="5792177"/>
              <a:ext cx="163382" cy="1"/>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rot="5400000" flipH="1" flipV="1">
              <a:off x="1216280" y="5565520"/>
              <a:ext cx="234440" cy="228600"/>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457" name="Straight Arrow Connector 456"/>
            <p:cNvCxnSpPr/>
            <p:nvPr/>
          </p:nvCxnSpPr>
          <p:spPr>
            <a:xfrm>
              <a:off x="1219200" y="5789454"/>
              <a:ext cx="282644" cy="949"/>
            </a:xfrm>
            <a:prstGeom prst="straightConnector1">
              <a:avLst/>
            </a:prstGeom>
            <a:ln w="19050">
              <a:solidFill>
                <a:schemeClr val="accent1"/>
              </a:solidFill>
              <a:prstDash val="soli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58" name="Arc 457"/>
            <p:cNvSpPr/>
            <p:nvPr/>
          </p:nvSpPr>
          <p:spPr>
            <a:xfrm>
              <a:off x="1066800" y="5486400"/>
              <a:ext cx="533400" cy="533400"/>
            </a:xfrm>
            <a:prstGeom prst="arc">
              <a:avLst/>
            </a:prstGeom>
            <a:ln w="28575">
              <a:solidFill>
                <a:schemeClr val="tx1">
                  <a:lumMod val="90000"/>
                  <a:lumOff val="10000"/>
                </a:schemeClr>
              </a:solidFill>
              <a:prstDash val="sysDot"/>
              <a:headEnd type="stealth"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82" name="Group 481"/>
          <p:cNvGrpSpPr/>
          <p:nvPr/>
        </p:nvGrpSpPr>
        <p:grpSpPr>
          <a:xfrm>
            <a:off x="6934200" y="3233857"/>
            <a:ext cx="1066800" cy="1295400"/>
            <a:chOff x="8000999" y="5715000"/>
            <a:chExt cx="762001" cy="990602"/>
          </a:xfrm>
        </p:grpSpPr>
        <p:grpSp>
          <p:nvGrpSpPr>
            <p:cNvPr id="466" name="Group 409"/>
            <p:cNvGrpSpPr/>
            <p:nvPr/>
          </p:nvGrpSpPr>
          <p:grpSpPr>
            <a:xfrm>
              <a:off x="8000999" y="5735784"/>
              <a:ext cx="711199" cy="969818"/>
              <a:chOff x="1371600" y="2459183"/>
              <a:chExt cx="2362200" cy="3221180"/>
            </a:xfrm>
          </p:grpSpPr>
          <p:sp>
            <p:nvSpPr>
              <p:cNvPr id="472" name="Isosceles Triangle 471"/>
              <p:cNvSpPr/>
              <p:nvPr/>
            </p:nvSpPr>
            <p:spPr>
              <a:xfrm rot="10800000">
                <a:off x="29718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3" name="Isosceles Triangle 472"/>
              <p:cNvSpPr/>
              <p:nvPr/>
            </p:nvSpPr>
            <p:spPr>
              <a:xfrm>
                <a:off x="1371600" y="3657601"/>
                <a:ext cx="762000" cy="762000"/>
              </a:xfrm>
              <a:prstGeom prst="triangl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4" name="Elbow Connector 473"/>
              <p:cNvCxnSpPr>
                <a:stCxn id="472" idx="0"/>
                <a:endCxn id="473" idx="3"/>
              </p:cNvCxnSpPr>
              <p:nvPr/>
            </p:nvCxnSpPr>
            <p:spPr>
              <a:xfrm rot="5400000">
                <a:off x="2552700" y="3619501"/>
                <a:ext cx="1588" cy="1600200"/>
              </a:xfrm>
              <a:prstGeom prst="bentConnector3">
                <a:avLst>
                  <a:gd name="adj1" fmla="val 3330290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Elbow Connector 474"/>
              <p:cNvCxnSpPr>
                <a:stCxn id="473" idx="0"/>
                <a:endCxn id="472" idx="3"/>
              </p:cNvCxnSpPr>
              <p:nvPr/>
            </p:nvCxnSpPr>
            <p:spPr>
              <a:xfrm rot="5400000" flipH="1" flipV="1">
                <a:off x="2552700" y="2857501"/>
                <a:ext cx="1588" cy="1600200"/>
              </a:xfrm>
              <a:prstGeom prst="bentConnector3">
                <a:avLst>
                  <a:gd name="adj1" fmla="val 32873247"/>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6" name="Oval 475"/>
              <p:cNvSpPr/>
              <p:nvPr/>
            </p:nvSpPr>
            <p:spPr>
              <a:xfrm rot="10800000">
                <a:off x="3276600" y="4343400"/>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7" name="Oval 476"/>
              <p:cNvSpPr/>
              <p:nvPr/>
            </p:nvSpPr>
            <p:spPr>
              <a:xfrm>
                <a:off x="1676400" y="3581401"/>
                <a:ext cx="152400" cy="152400"/>
              </a:xfrm>
              <a:prstGeom prst="ellipse">
                <a:avLst/>
              </a:prstGeom>
              <a:solidFill>
                <a:schemeClr val="tx1">
                  <a:lumMod val="50000"/>
                  <a:lumOff val="50000"/>
                </a:schemeClr>
              </a:solidFill>
              <a:ln w="12700">
                <a:solidFill>
                  <a:schemeClr val="tx1">
                    <a:lumMod val="90000"/>
                    <a:lumOff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8" name="Straight Connector 477"/>
              <p:cNvCxnSpPr/>
              <p:nvPr/>
            </p:nvCxnSpPr>
            <p:spPr>
              <a:xfrm rot="5400000" flipH="1" flipV="1">
                <a:off x="2182091" y="2791692"/>
                <a:ext cx="665017"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5400000" flipH="1" flipV="1">
                <a:off x="2150923" y="5316683"/>
                <a:ext cx="727361" cy="0"/>
              </a:xfrm>
              <a:prstGeom prst="line">
                <a:avLst/>
              </a:prstGeom>
              <a:ln w="1270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7" name="Group 423"/>
            <p:cNvGrpSpPr/>
            <p:nvPr/>
          </p:nvGrpSpPr>
          <p:grpSpPr>
            <a:xfrm>
              <a:off x="8686800" y="5715000"/>
              <a:ext cx="76200" cy="304800"/>
              <a:chOff x="2895600" y="5715000"/>
              <a:chExt cx="76200" cy="304800"/>
            </a:xfrm>
          </p:grpSpPr>
          <p:sp>
            <p:nvSpPr>
              <p:cNvPr id="470" name="Rectangle 469"/>
              <p:cNvSpPr/>
              <p:nvPr/>
            </p:nvSpPr>
            <p:spPr>
              <a:xfrm>
                <a:off x="2902520" y="5867400"/>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1" name="Rectangle 470"/>
              <p:cNvSpPr/>
              <p:nvPr/>
            </p:nvSpPr>
            <p:spPr>
              <a:xfrm>
                <a:off x="2895600" y="57150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81" name="Group 480"/>
            <p:cNvGrpSpPr/>
            <p:nvPr/>
          </p:nvGrpSpPr>
          <p:grpSpPr>
            <a:xfrm>
              <a:off x="8686800" y="6400800"/>
              <a:ext cx="76200" cy="304800"/>
              <a:chOff x="7924800" y="6400800"/>
              <a:chExt cx="76200" cy="304800"/>
            </a:xfrm>
          </p:grpSpPr>
          <p:sp>
            <p:nvSpPr>
              <p:cNvPr id="480" name="Rectangle 479"/>
              <p:cNvSpPr/>
              <p:nvPr/>
            </p:nvSpPr>
            <p:spPr>
              <a:xfrm>
                <a:off x="7924800" y="6557666"/>
                <a:ext cx="64008" cy="14793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8" name="Rectangle 467"/>
              <p:cNvSpPr/>
              <p:nvPr/>
            </p:nvSpPr>
            <p:spPr>
              <a:xfrm>
                <a:off x="7924800" y="6400800"/>
                <a:ext cx="76200" cy="304800"/>
              </a:xfrm>
              <a:prstGeom prst="rect">
                <a:avLst/>
              </a:prstGeom>
              <a:noFill/>
              <a:ln>
                <a:solidFill>
                  <a:schemeClr val="tx1">
                    <a:lumMod val="90000"/>
                    <a:lumOff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485" name="Cloud 484"/>
          <p:cNvSpPr/>
          <p:nvPr/>
        </p:nvSpPr>
        <p:spPr>
          <a:xfrm>
            <a:off x="6019800" y="2898577"/>
            <a:ext cx="2667000" cy="2057400"/>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97" name="Group 496"/>
          <p:cNvGrpSpPr/>
          <p:nvPr/>
        </p:nvGrpSpPr>
        <p:grpSpPr>
          <a:xfrm>
            <a:off x="1447800" y="5062656"/>
            <a:ext cx="3572388" cy="1251764"/>
            <a:chOff x="1447800" y="5062656"/>
            <a:chExt cx="3572388" cy="1251764"/>
          </a:xfrm>
        </p:grpSpPr>
        <p:sp>
          <p:nvSpPr>
            <p:cNvPr id="493" name="TextBox 492"/>
            <p:cNvSpPr txBox="1"/>
            <p:nvPr/>
          </p:nvSpPr>
          <p:spPr>
            <a:xfrm>
              <a:off x="1447800" y="5791200"/>
              <a:ext cx="35723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Access Data (column </a:t>
              </a:r>
              <a:r>
                <a:rPr kumimoji="0" lang="en-US" sz="2800" b="0" i="1" u="none" strike="noStrike" kern="1200" cap="none" spc="0" normalizeH="0" baseline="0" noProof="0" dirty="0">
                  <a:ln>
                    <a:noFill/>
                  </a:ln>
                  <a:solidFill>
                    <a:prstClr val="black"/>
                  </a:solidFill>
                  <a:effectLst/>
                  <a:uLnTx/>
                  <a:uFillTx/>
                  <a:latin typeface="Calibri"/>
                  <a:ea typeface="+mn-ea"/>
                  <a:cs typeface="+mn-cs"/>
                </a:rPr>
                <a:t>n</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495" name="Straight Arrow Connector 494"/>
            <p:cNvCxnSpPr>
              <a:stCxn id="287" idx="4"/>
              <a:endCxn id="493" idx="0"/>
            </p:cNvCxnSpPr>
            <p:nvPr/>
          </p:nvCxnSpPr>
          <p:spPr>
            <a:xfrm rot="5400000">
              <a:off x="3157726" y="5138925"/>
              <a:ext cx="728543" cy="576006"/>
            </a:xfrm>
            <a:prstGeom prst="straightConnector1">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grpSp>
      <p:sp>
        <p:nvSpPr>
          <p:cNvPr id="498" name="TextBox 497"/>
          <p:cNvSpPr txBox="1"/>
          <p:nvPr/>
        </p:nvSpPr>
        <p:spPr>
          <a:xfrm>
            <a:off x="6304034" y="1988403"/>
            <a:ext cx="21541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Restore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Sense-Amplifier</a:t>
            </a:r>
          </a:p>
        </p:txBody>
      </p:sp>
      <p:sp>
        <p:nvSpPr>
          <p:cNvPr id="247" name="Slide Number Placeholder 24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48" name="TextBox 247"/>
          <p:cNvSpPr txBox="1"/>
          <p:nvPr/>
        </p:nvSpPr>
        <p:spPr>
          <a:xfrm>
            <a:off x="5638800" y="2846294"/>
            <a:ext cx="4716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m</a:t>
            </a:r>
          </a:p>
        </p:txBody>
      </p:sp>
      <p:sp>
        <p:nvSpPr>
          <p:cNvPr id="249" name="TextBox 248"/>
          <p:cNvSpPr txBox="1"/>
          <p:nvPr/>
        </p:nvSpPr>
        <p:spPr>
          <a:xfrm>
            <a:off x="3644153" y="1828800"/>
            <a:ext cx="3690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n</a:t>
            </a:r>
          </a:p>
        </p:txBody>
      </p:sp>
      <p:sp>
        <p:nvSpPr>
          <p:cNvPr id="250" name="TextBox 249"/>
          <p:cNvSpPr txBox="1"/>
          <p:nvPr/>
        </p:nvSpPr>
        <p:spPr>
          <a:xfrm>
            <a:off x="914400" y="5029200"/>
            <a:ext cx="22777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Sense-Amplifiers</a:t>
            </a:r>
          </a:p>
        </p:txBody>
      </p:sp>
    </p:spTree>
    <p:extLst>
      <p:ext uri="{BB962C8B-B14F-4D97-AF65-F5344CB8AC3E}">
        <p14:creationId xmlns:p14="http://schemas.microsoft.com/office/powerpoint/2010/main" val="35298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fade">
                                      <p:cBhvr>
                                        <p:cTn id="13" dur="500"/>
                                        <p:tgtEl>
                                          <p:spTgt spid="2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0"/>
                                        </p:tgtEl>
                                        <p:attrNameLst>
                                          <p:attrName>style.visibility</p:attrName>
                                        </p:attrNameLst>
                                      </p:cBhvr>
                                      <p:to>
                                        <p:strVal val="visible"/>
                                      </p:to>
                                    </p:set>
                                    <p:animEffect transition="in" filter="fade">
                                      <p:cBhvr>
                                        <p:cTn id="18" dur="500"/>
                                        <p:tgtEl>
                                          <p:spTgt spid="3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5"/>
                                        </p:tgtEl>
                                        <p:attrNameLst>
                                          <p:attrName>style.visibility</p:attrName>
                                        </p:attrNameLst>
                                      </p:cBhvr>
                                      <p:to>
                                        <p:strVal val="visible"/>
                                      </p:to>
                                    </p:set>
                                    <p:animEffect transition="in" filter="fade">
                                      <p:cBhvr>
                                        <p:cTn id="21" dur="500"/>
                                        <p:tgtEl>
                                          <p:spTgt spid="485"/>
                                        </p:tgtEl>
                                      </p:cBhvr>
                                    </p:animEffect>
                                  </p:childTnLst>
                                </p:cTn>
                              </p:par>
                              <p:par>
                                <p:cTn id="22" presetID="10" presetClass="entr" presetSubtype="0" fill="hold" nodeType="withEffect">
                                  <p:stCondLst>
                                    <p:cond delay="0"/>
                                  </p:stCondLst>
                                  <p:childTnLst>
                                    <p:set>
                                      <p:cBhvr>
                                        <p:cTn id="23" dur="1" fill="hold">
                                          <p:stCondLst>
                                            <p:cond delay="0"/>
                                          </p:stCondLst>
                                        </p:cTn>
                                        <p:tgtEl>
                                          <p:spTgt spid="382"/>
                                        </p:tgtEl>
                                        <p:attrNameLst>
                                          <p:attrName>style.visibility</p:attrName>
                                        </p:attrNameLst>
                                      </p:cBhvr>
                                      <p:to>
                                        <p:strVal val="visible"/>
                                      </p:to>
                                    </p:set>
                                    <p:animEffect transition="in" filter="fade">
                                      <p:cBhvr>
                                        <p:cTn id="24" dur="500"/>
                                        <p:tgtEl>
                                          <p:spTgt spid="382"/>
                                        </p:tgtEl>
                                      </p:cBhvr>
                                    </p:animEffect>
                                  </p:childTnLst>
                                </p:cTn>
                              </p:par>
                              <p:par>
                                <p:cTn id="25" presetID="10" presetClass="exit" presetSubtype="0" fill="hold" grpId="1" nodeType="withEffect">
                                  <p:stCondLst>
                                    <p:cond delay="0"/>
                                  </p:stCondLst>
                                  <p:childTnLst>
                                    <p:animEffect transition="out" filter="fade">
                                      <p:cBhvr>
                                        <p:cTn id="26" dur="500"/>
                                        <p:tgtEl>
                                          <p:spTgt spid="249"/>
                                        </p:tgtEl>
                                      </p:cBhvr>
                                    </p:animEffect>
                                    <p:set>
                                      <p:cBhvr>
                                        <p:cTn id="27" dur="1" fill="hold">
                                          <p:stCondLst>
                                            <p:cond delay="499"/>
                                          </p:stCondLst>
                                        </p:cTn>
                                        <p:tgtEl>
                                          <p:spTgt spid="24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48"/>
                                        </p:tgtEl>
                                      </p:cBhvr>
                                    </p:animEffect>
                                    <p:set>
                                      <p:cBhvr>
                                        <p:cTn id="30" dur="1" fill="hold">
                                          <p:stCondLst>
                                            <p:cond delay="499"/>
                                          </p:stCondLst>
                                        </p:cTn>
                                        <p:tgtEl>
                                          <p:spTgt spid="2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30"/>
                                        </p:tgtEl>
                                      </p:cBhvr>
                                    </p:animEffect>
                                    <p:set>
                                      <p:cBhvr>
                                        <p:cTn id="35" dur="1" fill="hold">
                                          <p:stCondLst>
                                            <p:cond delay="499"/>
                                          </p:stCondLst>
                                        </p:cTn>
                                        <p:tgtEl>
                                          <p:spTgt spid="23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34"/>
                                        </p:tgtEl>
                                        <p:attrNameLst>
                                          <p:attrName>style.visibility</p:attrName>
                                        </p:attrNameLst>
                                      </p:cBhvr>
                                      <p:to>
                                        <p:strVal val="visible"/>
                                      </p:to>
                                    </p:set>
                                    <p:animEffect transition="in" filter="fade">
                                      <p:cBhvr>
                                        <p:cTn id="38" dur="500"/>
                                        <p:tgtEl>
                                          <p:spTgt spid="3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500"/>
                                        <p:tgtEl>
                                          <p:spTgt spid="3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9"/>
                                        </p:tgtEl>
                                        <p:attrNameLst>
                                          <p:attrName>style.visibility</p:attrName>
                                        </p:attrNameLst>
                                      </p:cBhvr>
                                      <p:to>
                                        <p:strVal val="visible"/>
                                      </p:to>
                                    </p:set>
                                    <p:animEffect transition="in" filter="fade">
                                      <p:cBhvr>
                                        <p:cTn id="48" dur="500"/>
                                        <p:tgtEl>
                                          <p:spTgt spid="359"/>
                                        </p:tgtEl>
                                      </p:cBhvr>
                                    </p:animEffect>
                                  </p:childTnLst>
                                </p:cTn>
                              </p:par>
                              <p:par>
                                <p:cTn id="49" presetID="10" presetClass="entr" presetSubtype="0" fill="hold" nodeType="withEffect">
                                  <p:stCondLst>
                                    <p:cond delay="0"/>
                                  </p:stCondLst>
                                  <p:childTnLst>
                                    <p:set>
                                      <p:cBhvr>
                                        <p:cTn id="50" dur="1" fill="hold">
                                          <p:stCondLst>
                                            <p:cond delay="0"/>
                                          </p:stCondLst>
                                        </p:cTn>
                                        <p:tgtEl>
                                          <p:spTgt spid="409"/>
                                        </p:tgtEl>
                                        <p:attrNameLst>
                                          <p:attrName>style.visibility</p:attrName>
                                        </p:attrNameLst>
                                      </p:cBhvr>
                                      <p:to>
                                        <p:strVal val="visible"/>
                                      </p:to>
                                    </p:set>
                                    <p:animEffect transition="in" filter="fade">
                                      <p:cBhvr>
                                        <p:cTn id="51" dur="500"/>
                                        <p:tgtEl>
                                          <p:spTgt spid="409"/>
                                        </p:tgtEl>
                                      </p:cBhvr>
                                    </p:animEffect>
                                  </p:childTnLst>
                                </p:cTn>
                              </p:par>
                              <p:par>
                                <p:cTn id="52" presetID="10" presetClass="exit" presetSubtype="0" fill="hold" nodeType="withEffect">
                                  <p:stCondLst>
                                    <p:cond delay="0"/>
                                  </p:stCondLst>
                                  <p:childTnLst>
                                    <p:animEffect transition="out" filter="fade">
                                      <p:cBhvr>
                                        <p:cTn id="53" dur="500"/>
                                        <p:tgtEl>
                                          <p:spTgt spid="382"/>
                                        </p:tgtEl>
                                      </p:cBhvr>
                                    </p:animEffect>
                                    <p:set>
                                      <p:cBhvr>
                                        <p:cTn id="54" dur="1" fill="hold">
                                          <p:stCondLst>
                                            <p:cond delay="499"/>
                                          </p:stCondLst>
                                        </p:cTn>
                                        <p:tgtEl>
                                          <p:spTgt spid="38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60"/>
                                        </p:tgtEl>
                                      </p:cBhvr>
                                    </p:animEffect>
                                    <p:set>
                                      <p:cBhvr>
                                        <p:cTn id="57" dur="1" fill="hold">
                                          <p:stCondLst>
                                            <p:cond delay="499"/>
                                          </p:stCondLst>
                                        </p:cTn>
                                        <p:tgtEl>
                                          <p:spTgt spid="36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gtEl>
                                        <p:attrNameLst>
                                          <p:attrName>style.visibility</p:attrName>
                                        </p:attrNameLst>
                                      </p:cBhvr>
                                      <p:to>
                                        <p:strVal val="visible"/>
                                      </p:to>
                                    </p:set>
                                    <p:animEffect transition="in" filter="fade">
                                      <p:cBhvr>
                                        <p:cTn id="62" dur="500"/>
                                        <p:tgtEl>
                                          <p:spTgt spid="278"/>
                                        </p:tgtEl>
                                      </p:cBhvr>
                                    </p:animEffect>
                                  </p:childTnLst>
                                </p:cTn>
                              </p:par>
                              <p:par>
                                <p:cTn id="63" presetID="10" presetClass="entr" presetSubtype="0" fill="hold" nodeType="withEffect">
                                  <p:stCondLst>
                                    <p:cond delay="0"/>
                                  </p:stCondLst>
                                  <p:childTnLst>
                                    <p:set>
                                      <p:cBhvr>
                                        <p:cTn id="64" dur="1" fill="hold">
                                          <p:stCondLst>
                                            <p:cond delay="0"/>
                                          </p:stCondLst>
                                        </p:cTn>
                                        <p:tgtEl>
                                          <p:spTgt spid="332"/>
                                        </p:tgtEl>
                                        <p:attrNameLst>
                                          <p:attrName>style.visibility</p:attrName>
                                        </p:attrNameLst>
                                      </p:cBhvr>
                                      <p:to>
                                        <p:strVal val="visible"/>
                                      </p:to>
                                    </p:set>
                                    <p:animEffect transition="in" filter="fade">
                                      <p:cBhvr>
                                        <p:cTn id="65" dur="500"/>
                                        <p:tgtEl>
                                          <p:spTgt spid="3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7"/>
                                        </p:tgtEl>
                                        <p:attrNameLst>
                                          <p:attrName>style.visibility</p:attrName>
                                        </p:attrNameLst>
                                      </p:cBhvr>
                                      <p:to>
                                        <p:strVal val="visible"/>
                                      </p:to>
                                    </p:set>
                                    <p:animEffect transition="in" filter="fade">
                                      <p:cBhvr>
                                        <p:cTn id="70" dur="500"/>
                                        <p:tgtEl>
                                          <p:spTgt spid="337"/>
                                        </p:tgtEl>
                                      </p:cBhvr>
                                    </p:animEffect>
                                  </p:childTnLst>
                                </p:cTn>
                              </p:par>
                              <p:par>
                                <p:cTn id="71" presetID="10" presetClass="entr" presetSubtype="0" fill="hold" nodeType="withEffect">
                                  <p:stCondLst>
                                    <p:cond delay="0"/>
                                  </p:stCondLst>
                                  <p:childTnLst>
                                    <p:set>
                                      <p:cBhvr>
                                        <p:cTn id="72" dur="1" fill="hold">
                                          <p:stCondLst>
                                            <p:cond delay="0"/>
                                          </p:stCondLst>
                                        </p:cTn>
                                        <p:tgtEl>
                                          <p:spTgt spid="431"/>
                                        </p:tgtEl>
                                        <p:attrNameLst>
                                          <p:attrName>style.visibility</p:attrName>
                                        </p:attrNameLst>
                                      </p:cBhvr>
                                      <p:to>
                                        <p:strVal val="visible"/>
                                      </p:to>
                                    </p:set>
                                    <p:animEffect transition="in" filter="fade">
                                      <p:cBhvr>
                                        <p:cTn id="73" dur="500"/>
                                        <p:tgtEl>
                                          <p:spTgt spid="431"/>
                                        </p:tgtEl>
                                      </p:cBhvr>
                                    </p:animEffect>
                                  </p:childTnLst>
                                </p:cTn>
                              </p:par>
                              <p:par>
                                <p:cTn id="74" presetID="10" presetClass="exit" presetSubtype="0" fill="hold" grpId="1" nodeType="withEffect">
                                  <p:stCondLst>
                                    <p:cond delay="0"/>
                                  </p:stCondLst>
                                  <p:childTnLst>
                                    <p:animEffect transition="out" filter="fade">
                                      <p:cBhvr>
                                        <p:cTn id="75" dur="500"/>
                                        <p:tgtEl>
                                          <p:spTgt spid="359"/>
                                        </p:tgtEl>
                                      </p:cBhvr>
                                    </p:animEffect>
                                    <p:set>
                                      <p:cBhvr>
                                        <p:cTn id="76" dur="1" fill="hold">
                                          <p:stCondLst>
                                            <p:cond delay="499"/>
                                          </p:stCondLst>
                                        </p:cTn>
                                        <p:tgtEl>
                                          <p:spTgt spid="35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09"/>
                                        </p:tgtEl>
                                      </p:cBhvr>
                                    </p:animEffect>
                                    <p:set>
                                      <p:cBhvr>
                                        <p:cTn id="79" dur="1" fill="hold">
                                          <p:stCondLst>
                                            <p:cond delay="499"/>
                                          </p:stCondLst>
                                        </p:cTn>
                                        <p:tgtEl>
                                          <p:spTgt spid="40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97"/>
                                        </p:tgtEl>
                                        <p:attrNameLst>
                                          <p:attrName>style.visibility</p:attrName>
                                        </p:attrNameLst>
                                      </p:cBhvr>
                                      <p:to>
                                        <p:strVal val="visible"/>
                                      </p:to>
                                    </p:set>
                                    <p:animEffect transition="in" filter="fade">
                                      <p:cBhvr>
                                        <p:cTn id="84" dur="500"/>
                                        <p:tgtEl>
                                          <p:spTgt spid="297"/>
                                        </p:tgtEl>
                                      </p:cBhvr>
                                    </p:animEffect>
                                  </p:childTnLst>
                                </p:cTn>
                              </p:par>
                              <p:par>
                                <p:cTn id="85" presetID="10" presetClass="exit" presetSubtype="0" fill="hold" nodeType="withEffect">
                                  <p:stCondLst>
                                    <p:cond delay="0"/>
                                  </p:stCondLst>
                                  <p:childTnLst>
                                    <p:animEffect transition="out" filter="fade">
                                      <p:cBhvr>
                                        <p:cTn id="86" dur="500"/>
                                        <p:tgtEl>
                                          <p:spTgt spid="332"/>
                                        </p:tgtEl>
                                      </p:cBhvr>
                                    </p:animEffect>
                                    <p:set>
                                      <p:cBhvr>
                                        <p:cTn id="87" dur="1" fill="hold">
                                          <p:stCondLst>
                                            <p:cond delay="499"/>
                                          </p:stCondLst>
                                        </p:cTn>
                                        <p:tgtEl>
                                          <p:spTgt spid="3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97"/>
                                        </p:tgtEl>
                                        <p:attrNameLst>
                                          <p:attrName>style.visibility</p:attrName>
                                        </p:attrNameLst>
                                      </p:cBhvr>
                                      <p:to>
                                        <p:strVal val="visible"/>
                                      </p:to>
                                    </p:set>
                                    <p:animEffect transition="in" filter="fade">
                                      <p:cBhvr>
                                        <p:cTn id="92" dur="500"/>
                                        <p:tgtEl>
                                          <p:spTgt spid="49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8"/>
                                        </p:tgtEl>
                                        <p:attrNameLst>
                                          <p:attrName>style.visibility</p:attrName>
                                        </p:attrNameLst>
                                      </p:cBhvr>
                                      <p:to>
                                        <p:strVal val="visible"/>
                                      </p:to>
                                    </p:set>
                                    <p:animEffect transition="in" filter="fade">
                                      <p:cBhvr>
                                        <p:cTn id="97" dur="500"/>
                                        <p:tgtEl>
                                          <p:spTgt spid="338"/>
                                        </p:tgtEl>
                                      </p:cBhvr>
                                    </p:animEffect>
                                  </p:childTnLst>
                                </p:cTn>
                              </p:par>
                              <p:par>
                                <p:cTn id="98" presetID="10" presetClass="entr" presetSubtype="0" fill="hold" nodeType="withEffect">
                                  <p:stCondLst>
                                    <p:cond delay="0"/>
                                  </p:stCondLst>
                                  <p:childTnLst>
                                    <p:set>
                                      <p:cBhvr>
                                        <p:cTn id="99" dur="1" fill="hold">
                                          <p:stCondLst>
                                            <p:cond delay="0"/>
                                          </p:stCondLst>
                                        </p:cTn>
                                        <p:tgtEl>
                                          <p:spTgt spid="451"/>
                                        </p:tgtEl>
                                        <p:attrNameLst>
                                          <p:attrName>style.visibility</p:attrName>
                                        </p:attrNameLst>
                                      </p:cBhvr>
                                      <p:to>
                                        <p:strVal val="visible"/>
                                      </p:to>
                                    </p:set>
                                    <p:animEffect transition="in" filter="fade">
                                      <p:cBhvr>
                                        <p:cTn id="100" dur="500"/>
                                        <p:tgtEl>
                                          <p:spTgt spid="451"/>
                                        </p:tgtEl>
                                      </p:cBhvr>
                                    </p:animEffect>
                                  </p:childTnLst>
                                </p:cTn>
                              </p:par>
                              <p:par>
                                <p:cTn id="101" presetID="10" presetClass="exit" presetSubtype="0" fill="hold" grpId="1" nodeType="withEffect">
                                  <p:stCondLst>
                                    <p:cond delay="0"/>
                                  </p:stCondLst>
                                  <p:childTnLst>
                                    <p:animEffect transition="out" filter="fade">
                                      <p:cBhvr>
                                        <p:cTn id="102" dur="500"/>
                                        <p:tgtEl>
                                          <p:spTgt spid="337"/>
                                        </p:tgtEl>
                                      </p:cBhvr>
                                    </p:animEffect>
                                    <p:set>
                                      <p:cBhvr>
                                        <p:cTn id="103" dur="1" fill="hold">
                                          <p:stCondLst>
                                            <p:cond delay="499"/>
                                          </p:stCondLst>
                                        </p:cTn>
                                        <p:tgtEl>
                                          <p:spTgt spid="3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431"/>
                                        </p:tgtEl>
                                      </p:cBhvr>
                                    </p:animEffect>
                                    <p:set>
                                      <p:cBhvr>
                                        <p:cTn id="106" dur="1" fill="hold">
                                          <p:stCondLst>
                                            <p:cond delay="499"/>
                                          </p:stCondLst>
                                        </p:cTn>
                                        <p:tgtEl>
                                          <p:spTgt spid="4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78"/>
                                        </p:tgtEl>
                                      </p:cBhvr>
                                    </p:animEffect>
                                    <p:set>
                                      <p:cBhvr>
                                        <p:cTn id="111" dur="1" fill="hold">
                                          <p:stCondLst>
                                            <p:cond delay="499"/>
                                          </p:stCondLst>
                                        </p:cTn>
                                        <p:tgtEl>
                                          <p:spTgt spid="278"/>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97"/>
                                        </p:tgtEl>
                                      </p:cBhvr>
                                    </p:animEffect>
                                    <p:set>
                                      <p:cBhvr>
                                        <p:cTn id="116" dur="1" fill="hold">
                                          <p:stCondLst>
                                            <p:cond delay="499"/>
                                          </p:stCondLst>
                                        </p:cTn>
                                        <p:tgtEl>
                                          <p:spTgt spid="49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39"/>
                                        </p:tgtEl>
                                        <p:attrNameLst>
                                          <p:attrName>style.visibility</p:attrName>
                                        </p:attrNameLst>
                                      </p:cBhvr>
                                      <p:to>
                                        <p:strVal val="visible"/>
                                      </p:to>
                                    </p:set>
                                    <p:animEffect transition="in" filter="fade">
                                      <p:cBhvr>
                                        <p:cTn id="121" dur="500"/>
                                        <p:tgtEl>
                                          <p:spTgt spid="339"/>
                                        </p:tgtEl>
                                      </p:cBhvr>
                                    </p:animEffect>
                                  </p:childTnLst>
                                </p:cTn>
                              </p:par>
                              <p:par>
                                <p:cTn id="122" presetID="10" presetClass="entr" presetSubtype="0" fill="hold" nodeType="withEffect">
                                  <p:stCondLst>
                                    <p:cond delay="0"/>
                                  </p:stCondLst>
                                  <p:childTnLst>
                                    <p:set>
                                      <p:cBhvr>
                                        <p:cTn id="123" dur="1" fill="hold">
                                          <p:stCondLst>
                                            <p:cond delay="0"/>
                                          </p:stCondLst>
                                        </p:cTn>
                                        <p:tgtEl>
                                          <p:spTgt spid="452"/>
                                        </p:tgtEl>
                                        <p:attrNameLst>
                                          <p:attrName>style.visibility</p:attrName>
                                        </p:attrNameLst>
                                      </p:cBhvr>
                                      <p:to>
                                        <p:strVal val="visible"/>
                                      </p:to>
                                    </p:set>
                                    <p:animEffect transition="in" filter="fade">
                                      <p:cBhvr>
                                        <p:cTn id="124" dur="500"/>
                                        <p:tgtEl>
                                          <p:spTgt spid="452"/>
                                        </p:tgtEl>
                                      </p:cBhvr>
                                    </p:animEffect>
                                  </p:childTnLst>
                                </p:cTn>
                              </p:par>
                              <p:par>
                                <p:cTn id="125" presetID="10" presetClass="exit" presetSubtype="0" fill="hold" grpId="1" nodeType="withEffect">
                                  <p:stCondLst>
                                    <p:cond delay="0"/>
                                  </p:stCondLst>
                                  <p:childTnLst>
                                    <p:animEffect transition="out" filter="fade">
                                      <p:cBhvr>
                                        <p:cTn id="126" dur="500"/>
                                        <p:tgtEl>
                                          <p:spTgt spid="338"/>
                                        </p:tgtEl>
                                      </p:cBhvr>
                                    </p:animEffect>
                                    <p:set>
                                      <p:cBhvr>
                                        <p:cTn id="127" dur="1" fill="hold">
                                          <p:stCondLst>
                                            <p:cond delay="499"/>
                                          </p:stCondLst>
                                        </p:cTn>
                                        <p:tgtEl>
                                          <p:spTgt spid="33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51"/>
                                        </p:tgtEl>
                                      </p:cBhvr>
                                    </p:animEffect>
                                    <p:set>
                                      <p:cBhvr>
                                        <p:cTn id="130" dur="1" fill="hold">
                                          <p:stCondLst>
                                            <p:cond delay="499"/>
                                          </p:stCondLst>
                                        </p:cTn>
                                        <p:tgtEl>
                                          <p:spTgt spid="451"/>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333"/>
                                        </p:tgtEl>
                                      </p:cBhvr>
                                    </p:animEffect>
                                    <p:set>
                                      <p:cBhvr>
                                        <p:cTn id="135" dur="1" fill="hold">
                                          <p:stCondLst>
                                            <p:cond delay="499"/>
                                          </p:stCondLst>
                                        </p:cTn>
                                        <p:tgtEl>
                                          <p:spTgt spid="33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334"/>
                                        </p:tgtEl>
                                      </p:cBhvr>
                                    </p:animEffect>
                                    <p:set>
                                      <p:cBhvr>
                                        <p:cTn id="138" dur="1" fill="hold">
                                          <p:stCondLst>
                                            <p:cond delay="499"/>
                                          </p:stCondLst>
                                        </p:cTn>
                                        <p:tgtEl>
                                          <p:spTgt spid="334"/>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229"/>
                                        </p:tgtEl>
                                      </p:cBhvr>
                                    </p:animEffect>
                                    <p:set>
                                      <p:cBhvr>
                                        <p:cTn id="141" dur="1" fill="hold">
                                          <p:stCondLst>
                                            <p:cond delay="499"/>
                                          </p:stCondLst>
                                        </p:cTn>
                                        <p:tgtEl>
                                          <p:spTgt spid="22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82"/>
                                        </p:tgtEl>
                                        <p:attrNameLst>
                                          <p:attrName>style.visibility</p:attrName>
                                        </p:attrNameLst>
                                      </p:cBhvr>
                                      <p:to>
                                        <p:strVal val="visible"/>
                                      </p:to>
                                    </p:set>
                                    <p:animEffect transition="in" filter="fade">
                                      <p:cBhvr>
                                        <p:cTn id="146" dur="500"/>
                                        <p:tgtEl>
                                          <p:spTgt spid="4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98"/>
                                        </p:tgtEl>
                                        <p:attrNameLst>
                                          <p:attrName>style.visibility</p:attrName>
                                        </p:attrNameLst>
                                      </p:cBhvr>
                                      <p:to>
                                        <p:strVal val="visible"/>
                                      </p:to>
                                    </p:set>
                                    <p:animEffect transition="in" filter="fade">
                                      <p:cBhvr>
                                        <p:cTn id="149" dur="500"/>
                                        <p:tgtEl>
                                          <p:spTgt spid="498"/>
                                        </p:tgtEl>
                                      </p:cBhvr>
                                    </p:animEffect>
                                  </p:childTnLst>
                                </p:cTn>
                              </p:par>
                              <p:par>
                                <p:cTn id="150" presetID="10" presetClass="exit" presetSubtype="0" fill="hold" nodeType="withEffect">
                                  <p:stCondLst>
                                    <p:cond delay="0"/>
                                  </p:stCondLst>
                                  <p:childTnLst>
                                    <p:animEffect transition="out" filter="fade">
                                      <p:cBhvr>
                                        <p:cTn id="151" dur="500"/>
                                        <p:tgtEl>
                                          <p:spTgt spid="452"/>
                                        </p:tgtEl>
                                      </p:cBhvr>
                                    </p:animEffect>
                                    <p:set>
                                      <p:cBhvr>
                                        <p:cTn id="152" dur="1" fill="hold">
                                          <p:stCondLst>
                                            <p:cond delay="499"/>
                                          </p:stCondLst>
                                        </p:cTn>
                                        <p:tgtEl>
                                          <p:spTgt spid="45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39"/>
                                        </p:tgtEl>
                                      </p:cBhvr>
                                    </p:animEffect>
                                    <p:set>
                                      <p:cBhvr>
                                        <p:cTn id="155" dur="1" fill="hold">
                                          <p:stCondLst>
                                            <p:cond delay="499"/>
                                          </p:stCondLst>
                                        </p:cTn>
                                        <p:tgtEl>
                                          <p:spTgt spid="33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97"/>
                                        </p:tgtEl>
                                      </p:cBhvr>
                                    </p:animEffect>
                                    <p:set>
                                      <p:cBhvr>
                                        <p:cTn id="160"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30" grpId="0"/>
      <p:bldP spid="334" grpId="0"/>
      <p:bldP spid="334" grpId="1"/>
      <p:bldP spid="337" grpId="0"/>
      <p:bldP spid="337" grpId="1"/>
      <p:bldP spid="338" grpId="0"/>
      <p:bldP spid="338" grpId="1"/>
      <p:bldP spid="339" grpId="0"/>
      <p:bldP spid="339" grpId="1"/>
      <p:bldP spid="359" grpId="0"/>
      <p:bldP spid="359" grpId="1"/>
      <p:bldP spid="360" grpId="0"/>
      <p:bldP spid="360" grpId="1"/>
      <p:bldP spid="485" grpId="0" animBg="1"/>
      <p:bldP spid="498" grpId="0"/>
      <p:bldP spid="248" grpId="0"/>
      <p:bldP spid="248" grpId="1"/>
      <p:bldP spid="249" grpId="0"/>
      <p:bldP spid="249"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458200" cy="5257800"/>
          </a:xfrm>
        </p:spPr>
        <p:txBody>
          <a:bodyPr>
            <a:normAutofit lnSpcReduction="10000"/>
          </a:bodyPr>
          <a:lstStyle/>
          <a:p>
            <a:pPr marL="514350" indent="-514350">
              <a:spcBef>
                <a:spcPts val="3000"/>
              </a:spcBef>
              <a:buFont typeface="+mj-lt"/>
              <a:buAutoNum type="arabicPeriod"/>
            </a:pPr>
            <a:r>
              <a:rPr lang="en-US" sz="3600" dirty="0">
                <a:solidFill>
                  <a:schemeClr val="bg1">
                    <a:lumMod val="85000"/>
                  </a:schemeClr>
                </a:solidFill>
              </a:rPr>
              <a:t>What is DRAM?</a:t>
            </a:r>
          </a:p>
          <a:p>
            <a:pPr marL="514350" indent="-514350">
              <a:spcBef>
                <a:spcPts val="1800"/>
              </a:spcBef>
              <a:buFont typeface="+mj-lt"/>
              <a:buAutoNum type="arabicPeriod"/>
            </a:pPr>
            <a:r>
              <a:rPr lang="en-US" sz="3600" dirty="0"/>
              <a:t>DRAM Internal Organization</a:t>
            </a:r>
          </a:p>
          <a:p>
            <a:pPr marL="914400" lvl="1" indent="-514350">
              <a:spcBef>
                <a:spcPts val="1200"/>
              </a:spcBef>
            </a:pPr>
            <a:r>
              <a:rPr lang="en-US" dirty="0"/>
              <a:t>DRAM Cell</a:t>
            </a:r>
          </a:p>
          <a:p>
            <a:pPr marL="914400" lvl="1" indent="-514350">
              <a:spcBef>
                <a:spcPts val="1200"/>
              </a:spcBef>
            </a:pPr>
            <a:r>
              <a:rPr lang="en-US" dirty="0"/>
              <a:t>DRAM Array</a:t>
            </a:r>
          </a:p>
          <a:p>
            <a:pPr marL="914400" lvl="1" indent="-514350">
              <a:spcBef>
                <a:spcPts val="1200"/>
              </a:spcBef>
            </a:pPr>
            <a:r>
              <a:rPr lang="en-US" dirty="0"/>
              <a:t>DRAM Bank</a:t>
            </a:r>
          </a:p>
          <a:p>
            <a:pPr marL="514350" indent="-514350">
              <a:spcBef>
                <a:spcPts val="3000"/>
              </a:spcBef>
              <a:buFont typeface="+mj-lt"/>
              <a:buAutoNum type="arabicPeriod"/>
            </a:pPr>
            <a:r>
              <a:rPr lang="en-US" sz="3600" dirty="0">
                <a:solidFill>
                  <a:schemeClr val="bg1">
                    <a:lumMod val="85000"/>
                  </a:schemeClr>
                </a:solidFill>
              </a:rPr>
              <a:t>Problems and Solutions</a:t>
            </a:r>
          </a:p>
          <a:p>
            <a:pPr marL="914400" lvl="1" indent="-514350">
              <a:spcBef>
                <a:spcPts val="600"/>
              </a:spcBef>
            </a:pPr>
            <a:r>
              <a:rPr lang="en-US" dirty="0">
                <a:solidFill>
                  <a:schemeClr val="bg1">
                    <a:lumMod val="85000"/>
                  </a:schemeClr>
                </a:solidFill>
              </a:rPr>
              <a:t>Latency (Tiered-Latency DRAM, HPCA 2013</a:t>
            </a:r>
            <a:r>
              <a:rPr lang="en-US" dirty="0"/>
              <a:t> </a:t>
            </a:r>
            <a:r>
              <a:rPr lang="en-US" dirty="0">
                <a:solidFill>
                  <a:schemeClr val="bg1">
                    <a:lumMod val="85000"/>
                  </a:schemeClr>
                </a:solidFill>
              </a:rPr>
              <a:t>Adaptive-Latency DRAM, HPCA 2015)</a:t>
            </a:r>
          </a:p>
          <a:p>
            <a:pPr marL="914400" lvl="1" indent="-514350">
              <a:spcBef>
                <a:spcPts val="600"/>
              </a:spcBef>
            </a:pPr>
            <a:r>
              <a:rPr lang="en-US" dirty="0">
                <a:solidFill>
                  <a:schemeClr val="bg1">
                    <a:lumMod val="85000"/>
                  </a:schemeClr>
                </a:solidFill>
              </a:rPr>
              <a:t>Parallelism (</a:t>
            </a:r>
            <a:r>
              <a:rPr lang="en-US" dirty="0" err="1">
                <a:solidFill>
                  <a:schemeClr val="bg1">
                    <a:lumMod val="85000"/>
                  </a:schemeClr>
                </a:solidFill>
              </a:rPr>
              <a:t>Subarray</a:t>
            </a:r>
            <a:r>
              <a:rPr lang="en-US" dirty="0">
                <a:solidFill>
                  <a:schemeClr val="bg1">
                    <a:lumMod val="85000"/>
                  </a:schemeClr>
                </a:solidFill>
              </a:rPr>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133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7521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chip.jpg"/>
          <p:cNvPicPr>
            <a:picLocks noChangeAspect="1"/>
          </p:cNvPicPr>
          <p:nvPr/>
        </p:nvPicPr>
        <p:blipFill>
          <a:blip r:embed="rId2" cstate="print"/>
          <a:stretch>
            <a:fillRect/>
          </a:stretch>
        </p:blipFill>
        <p:spPr>
          <a:xfrm rot="5400000">
            <a:off x="259633" y="2102568"/>
            <a:ext cx="4185747" cy="3485813"/>
          </a:xfrm>
          <a:prstGeom prst="rect">
            <a:avLst/>
          </a:prstGeom>
        </p:spPr>
      </p:pic>
      <p:grpSp>
        <p:nvGrpSpPr>
          <p:cNvPr id="6" name="Group 5"/>
          <p:cNvGrpSpPr/>
          <p:nvPr/>
        </p:nvGrpSpPr>
        <p:grpSpPr>
          <a:xfrm>
            <a:off x="666415" y="1828800"/>
            <a:ext cx="3352798" cy="4114800"/>
            <a:chOff x="2438400" y="1828800"/>
            <a:chExt cx="3733800" cy="4419600"/>
          </a:xfrm>
        </p:grpSpPr>
        <p:sp>
          <p:nvSpPr>
            <p:cNvPr id="7" name="Rectangle 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 name="Group 14"/>
          <p:cNvGrpSpPr/>
          <p:nvPr/>
        </p:nvGrpSpPr>
        <p:grpSpPr>
          <a:xfrm>
            <a:off x="3657600" y="2362200"/>
            <a:ext cx="5048587" cy="1335107"/>
            <a:chOff x="4953000" y="2362200"/>
            <a:chExt cx="9884137" cy="1335107"/>
          </a:xfrm>
        </p:grpSpPr>
        <p:sp>
          <p:nvSpPr>
            <p:cNvPr id="16" name="TextBox 15"/>
            <p:cNvSpPr txBox="1"/>
            <p:nvPr/>
          </p:nvSpPr>
          <p:spPr>
            <a:xfrm>
              <a:off x="6781799" y="2743200"/>
              <a:ext cx="80553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How to build a DRAM bank from a DRAM array?</a:t>
              </a:r>
            </a:p>
          </p:txBody>
        </p:sp>
        <p:cxnSp>
          <p:nvCxnSpPr>
            <p:cNvPr id="17" name="Straight Arrow Connector 16"/>
            <p:cNvCxnSpPr>
              <a:stCxn id="16" idx="1"/>
            </p:cNvCxnSpPr>
            <p:nvPr/>
          </p:nvCxnSpPr>
          <p:spPr>
            <a:xfrm rot="10800000">
              <a:off x="4953000" y="2362200"/>
              <a:ext cx="1828799" cy="858054"/>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543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normAutofit fontScale="90000"/>
          </a:bodyPr>
          <a:lstStyle/>
          <a:p>
            <a:r>
              <a:rPr lang="en-US" altLang="en-US">
                <a:ea typeface="ＭＳ Ｐゴシック" charset="-128"/>
              </a:rPr>
              <a:t>Cache Parameters vs. Miss/Hit Rate</a:t>
            </a:r>
          </a:p>
        </p:txBody>
      </p:sp>
      <p:sp>
        <p:nvSpPr>
          <p:cNvPr id="236546" name="Content Placeholder 2"/>
          <p:cNvSpPr>
            <a:spLocks noGrp="1"/>
          </p:cNvSpPr>
          <p:nvPr>
            <p:ph idx="1"/>
          </p:nvPr>
        </p:nvSpPr>
        <p:spPr>
          <a:xfrm>
            <a:off x="266700" y="1527175"/>
            <a:ext cx="8610600" cy="5194300"/>
          </a:xfrm>
        </p:spPr>
        <p:txBody>
          <a:bodyPr/>
          <a:lstStyle/>
          <a:p>
            <a:r>
              <a:rPr lang="en-US" altLang="en-US" dirty="0">
                <a:ea typeface="ＭＳ Ｐゴシック" charset="-128"/>
              </a:rPr>
              <a:t>Cache size</a:t>
            </a:r>
          </a:p>
          <a:p>
            <a:r>
              <a:rPr lang="en-US" altLang="en-US" dirty="0">
                <a:ea typeface="ＭＳ Ｐゴシック" charset="-128"/>
              </a:rPr>
              <a:t>Block size</a:t>
            </a:r>
          </a:p>
          <a:p>
            <a:r>
              <a:rPr lang="en-US" altLang="en-US" dirty="0">
                <a:ea typeface="ＭＳ Ｐゴシック" charset="-128"/>
              </a:rPr>
              <a:t>Associativity</a:t>
            </a:r>
          </a:p>
          <a:p>
            <a:endParaRPr lang="en-US" altLang="en-US" dirty="0">
              <a:ea typeface="ＭＳ Ｐゴシック" charset="-128"/>
            </a:endParaRPr>
          </a:p>
          <a:p>
            <a:r>
              <a:rPr lang="en-US" altLang="en-US" dirty="0">
                <a:ea typeface="ＭＳ Ｐゴシック" charset="-128"/>
              </a:rPr>
              <a:t>Replacement policy</a:t>
            </a:r>
          </a:p>
          <a:p>
            <a:r>
              <a:rPr lang="en-US" altLang="en-US" dirty="0">
                <a:ea typeface="ＭＳ Ｐゴシック" charset="-128"/>
              </a:rPr>
              <a:t>Insertion/Placement policy</a:t>
            </a: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E7DF092-64AA-6F44-A8BB-9DDC1226C64D}"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7</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450766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DRAM Bank: Single DRAM Array?</a:t>
            </a:r>
          </a:p>
        </p:txBody>
      </p:sp>
      <p:sp>
        <p:nvSpPr>
          <p:cNvPr id="14" name="Slide Number Placeholder 1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88" name="Group 287"/>
          <p:cNvGrpSpPr/>
          <p:nvPr/>
        </p:nvGrpSpPr>
        <p:grpSpPr>
          <a:xfrm>
            <a:off x="8118158" y="1754188"/>
            <a:ext cx="492442" cy="4037806"/>
            <a:chOff x="4419600" y="1754188"/>
            <a:chExt cx="492442" cy="4037806"/>
          </a:xfrm>
        </p:grpSpPr>
        <p:cxnSp>
          <p:nvCxnSpPr>
            <p:cNvPr id="283" name="Straight Arrow Connector 282"/>
            <p:cNvCxnSpPr/>
            <p:nvPr/>
          </p:nvCxnSpPr>
          <p:spPr>
            <a:xfrm rot="5400000">
              <a:off x="2401491" y="3772297"/>
              <a:ext cx="4037806" cy="1588"/>
            </a:xfrm>
            <a:prstGeom prst="straightConnector1">
              <a:avLst/>
            </a:prstGeom>
            <a:ln w="28575">
              <a:solidFill>
                <a:schemeClr val="tx1">
                  <a:lumMod val="90000"/>
                  <a:lumOff val="10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rot="16200000">
              <a:off x="3788594" y="3466706"/>
              <a:ext cx="17852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10000+ rows</a:t>
              </a:r>
            </a:p>
          </p:txBody>
        </p:sp>
      </p:grpSp>
      <p:cxnSp>
        <p:nvCxnSpPr>
          <p:cNvPr id="287" name="Straight Connector 286"/>
          <p:cNvCxnSpPr/>
          <p:nvPr/>
        </p:nvCxnSpPr>
        <p:spPr>
          <a:xfrm rot="5400000">
            <a:off x="4560791" y="3666393"/>
            <a:ext cx="3675185" cy="0"/>
          </a:xfrm>
          <a:prstGeom prst="line">
            <a:avLst/>
          </a:prstGeom>
          <a:ln w="571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4460558" y="1828799"/>
            <a:ext cx="3274256" cy="4343401"/>
            <a:chOff x="3581400" y="1828799"/>
            <a:chExt cx="3274256" cy="4343401"/>
          </a:xfrm>
        </p:grpSpPr>
        <p:cxnSp>
          <p:nvCxnSpPr>
            <p:cNvPr id="61" name="Straight Connector 60"/>
            <p:cNvCxnSpPr/>
            <p:nvPr/>
          </p:nvCxnSpPr>
          <p:spPr>
            <a:xfrm rot="5400000">
              <a:off x="3681633"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81865" y="450166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81865" y="3967089"/>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81865" y="423437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81865" y="476894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81865" y="5036234"/>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81865" y="5303520"/>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81865" y="2897945"/>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781865" y="2363372"/>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781865" y="2630658"/>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81865" y="3165231"/>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781865" y="2096086"/>
              <a:ext cx="3073791"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345202"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612488"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879774"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147060"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414346"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948919"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216205"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483491"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750777" y="3666392"/>
              <a:ext cx="3675185"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049151"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4049151"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4049151"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4049151"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4049151"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431643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431643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431643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431643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431643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4583723"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4583723"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4583723"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4583723"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4583723"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4851009"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4851009"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4851009"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p:cNvSpPr/>
            <p:nvPr/>
          </p:nvSpPr>
          <p:spPr>
            <a:xfrm>
              <a:off x="4851009"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4851009"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p:cNvSpPr/>
            <p:nvPr/>
          </p:nvSpPr>
          <p:spPr>
            <a:xfrm>
              <a:off x="5118296"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5118296"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Oval 57"/>
            <p:cNvSpPr/>
            <p:nvPr/>
          </p:nvSpPr>
          <p:spPr>
            <a:xfrm>
              <a:off x="5118296"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Oval 58"/>
            <p:cNvSpPr/>
            <p:nvPr/>
          </p:nvSpPr>
          <p:spPr>
            <a:xfrm>
              <a:off x="5118296"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5118296"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5385582"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5385582"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p:cNvSpPr/>
            <p:nvPr/>
          </p:nvSpPr>
          <p:spPr>
            <a:xfrm>
              <a:off x="5385582"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Oval 64"/>
            <p:cNvSpPr/>
            <p:nvPr/>
          </p:nvSpPr>
          <p:spPr>
            <a:xfrm>
              <a:off x="5385582"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5385582"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5385582"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Oval 68"/>
            <p:cNvSpPr/>
            <p:nvPr/>
          </p:nvSpPr>
          <p:spPr>
            <a:xfrm>
              <a:off x="5652868"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Oval 69"/>
            <p:cNvSpPr/>
            <p:nvPr/>
          </p:nvSpPr>
          <p:spPr>
            <a:xfrm>
              <a:off x="5652868"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5652868" y="436801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2" name="Oval 71"/>
            <p:cNvSpPr/>
            <p:nvPr/>
          </p:nvSpPr>
          <p:spPr>
            <a:xfrm>
              <a:off x="5652868"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5652868"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Oval 73"/>
            <p:cNvSpPr/>
            <p:nvPr/>
          </p:nvSpPr>
          <p:spPr>
            <a:xfrm>
              <a:off x="5652868"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5920154"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5920154"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 78"/>
            <p:cNvSpPr/>
            <p:nvPr/>
          </p:nvSpPr>
          <p:spPr>
            <a:xfrm>
              <a:off x="5920154"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Oval 79"/>
            <p:cNvSpPr/>
            <p:nvPr/>
          </p:nvSpPr>
          <p:spPr>
            <a:xfrm>
              <a:off x="5920154"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Oval 80"/>
            <p:cNvSpPr/>
            <p:nvPr/>
          </p:nvSpPr>
          <p:spPr>
            <a:xfrm>
              <a:off x="5920154"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Oval 82"/>
            <p:cNvSpPr/>
            <p:nvPr/>
          </p:nvSpPr>
          <p:spPr>
            <a:xfrm>
              <a:off x="6187440"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Oval 83"/>
            <p:cNvSpPr/>
            <p:nvPr/>
          </p:nvSpPr>
          <p:spPr>
            <a:xfrm>
              <a:off x="6187440"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6187440"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Oval 86"/>
            <p:cNvSpPr/>
            <p:nvPr/>
          </p:nvSpPr>
          <p:spPr>
            <a:xfrm>
              <a:off x="6187440"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Oval 87"/>
            <p:cNvSpPr/>
            <p:nvPr/>
          </p:nvSpPr>
          <p:spPr>
            <a:xfrm>
              <a:off x="6187440"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Oval 89"/>
            <p:cNvSpPr/>
            <p:nvPr/>
          </p:nvSpPr>
          <p:spPr>
            <a:xfrm>
              <a:off x="6454727" y="3833446"/>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p:cNvSpPr/>
            <p:nvPr/>
          </p:nvSpPr>
          <p:spPr>
            <a:xfrm>
              <a:off x="6454727" y="410073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6454727" y="463530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6454727" y="4902591"/>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6454727" y="5169877"/>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0" name="Group 109"/>
            <p:cNvGrpSpPr/>
            <p:nvPr/>
          </p:nvGrpSpPr>
          <p:grpSpPr>
            <a:xfrm>
              <a:off x="4049151" y="5503985"/>
              <a:ext cx="2672862" cy="668215"/>
              <a:chOff x="2362200" y="3657600"/>
              <a:chExt cx="3048000" cy="762000"/>
            </a:xfrm>
          </p:grpSpPr>
          <p:sp>
            <p:nvSpPr>
              <p:cNvPr id="111" name="Oval 11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2" name="Oval 11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Oval 11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4" name="Oval 11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Oval 11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Oval 11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7" name="Oval 11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Oval 11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Oval 11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Oval 11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3" name="Rectangle 122"/>
            <p:cNvSpPr/>
            <p:nvPr/>
          </p:nvSpPr>
          <p:spPr>
            <a:xfrm>
              <a:off x="3581400" y="1962443"/>
              <a:ext cx="334108" cy="3541542"/>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125" name="Group 124"/>
            <p:cNvGrpSpPr/>
            <p:nvPr/>
          </p:nvGrpSpPr>
          <p:grpSpPr>
            <a:xfrm>
              <a:off x="4049151" y="4368018"/>
              <a:ext cx="2672862" cy="267286"/>
              <a:chOff x="2362200" y="5867400"/>
              <a:chExt cx="3048000" cy="304800"/>
            </a:xfrm>
          </p:grpSpPr>
          <p:sp>
            <p:nvSpPr>
              <p:cNvPr id="126" name="Oval 125"/>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Oval 129"/>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Oval 131"/>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Oval 132"/>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Oval 133"/>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Oval 171"/>
            <p:cNvSpPr/>
            <p:nvPr/>
          </p:nvSpPr>
          <p:spPr>
            <a:xfrm>
              <a:off x="4049151"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3" name="Oval 172"/>
            <p:cNvSpPr/>
            <p:nvPr/>
          </p:nvSpPr>
          <p:spPr>
            <a:xfrm>
              <a:off x="4049151"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4049151"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75" name="Oval 174"/>
            <p:cNvSpPr/>
            <p:nvPr/>
          </p:nvSpPr>
          <p:spPr>
            <a:xfrm>
              <a:off x="4049151"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431643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431643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431643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81" name="Oval 180"/>
            <p:cNvSpPr/>
            <p:nvPr/>
          </p:nvSpPr>
          <p:spPr>
            <a:xfrm>
              <a:off x="431643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4583723"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4583723"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4583723"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87" name="Oval 186"/>
            <p:cNvSpPr/>
            <p:nvPr/>
          </p:nvSpPr>
          <p:spPr>
            <a:xfrm>
              <a:off x="4583723"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4851009"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4851009"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4851009"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93" name="Oval 192"/>
            <p:cNvSpPr/>
            <p:nvPr/>
          </p:nvSpPr>
          <p:spPr>
            <a:xfrm>
              <a:off x="4851009"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5118296"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5118296"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5118296"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99" name="Oval 198"/>
            <p:cNvSpPr/>
            <p:nvPr/>
          </p:nvSpPr>
          <p:spPr>
            <a:xfrm>
              <a:off x="5118296"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5385582"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Oval 202"/>
            <p:cNvSpPr/>
            <p:nvPr/>
          </p:nvSpPr>
          <p:spPr>
            <a:xfrm>
              <a:off x="5385582"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 name="Oval 203"/>
            <p:cNvSpPr/>
            <p:nvPr/>
          </p:nvSpPr>
          <p:spPr>
            <a:xfrm>
              <a:off x="5385582"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5" name="Oval 204"/>
            <p:cNvSpPr/>
            <p:nvPr/>
          </p:nvSpPr>
          <p:spPr>
            <a:xfrm>
              <a:off x="5385582"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Oval 207"/>
            <p:cNvSpPr/>
            <p:nvPr/>
          </p:nvSpPr>
          <p:spPr>
            <a:xfrm>
              <a:off x="5652868"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Oval 208"/>
            <p:cNvSpPr/>
            <p:nvPr/>
          </p:nvSpPr>
          <p:spPr>
            <a:xfrm>
              <a:off x="5652868"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Oval 209"/>
            <p:cNvSpPr/>
            <p:nvPr/>
          </p:nvSpPr>
          <p:spPr>
            <a:xfrm>
              <a:off x="5652868"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1" name="Oval 210"/>
            <p:cNvSpPr/>
            <p:nvPr/>
          </p:nvSpPr>
          <p:spPr>
            <a:xfrm>
              <a:off x="5652868"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Oval 213"/>
            <p:cNvSpPr/>
            <p:nvPr/>
          </p:nvSpPr>
          <p:spPr>
            <a:xfrm>
              <a:off x="5920154"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5" name="Oval 214"/>
            <p:cNvSpPr/>
            <p:nvPr/>
          </p:nvSpPr>
          <p:spPr>
            <a:xfrm>
              <a:off x="5920154"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6" name="Oval 215"/>
            <p:cNvSpPr/>
            <p:nvPr/>
          </p:nvSpPr>
          <p:spPr>
            <a:xfrm>
              <a:off x="5920154"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17" name="Oval 216"/>
            <p:cNvSpPr/>
            <p:nvPr/>
          </p:nvSpPr>
          <p:spPr>
            <a:xfrm>
              <a:off x="5920154"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Oval 219"/>
            <p:cNvSpPr/>
            <p:nvPr/>
          </p:nvSpPr>
          <p:spPr>
            <a:xfrm>
              <a:off x="6187440"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Oval 220"/>
            <p:cNvSpPr/>
            <p:nvPr/>
          </p:nvSpPr>
          <p:spPr>
            <a:xfrm>
              <a:off x="6187440"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Oval 221"/>
            <p:cNvSpPr/>
            <p:nvPr/>
          </p:nvSpPr>
          <p:spPr>
            <a:xfrm>
              <a:off x="6187440"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23" name="Oval 222"/>
            <p:cNvSpPr/>
            <p:nvPr/>
          </p:nvSpPr>
          <p:spPr>
            <a:xfrm>
              <a:off x="6187440"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6" name="Oval 225"/>
            <p:cNvSpPr/>
            <p:nvPr/>
          </p:nvSpPr>
          <p:spPr>
            <a:xfrm>
              <a:off x="6454727" y="2229729"/>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Oval 226"/>
            <p:cNvSpPr/>
            <p:nvPr/>
          </p:nvSpPr>
          <p:spPr>
            <a:xfrm>
              <a:off x="6454727" y="2497015"/>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8" name="Oval 227"/>
            <p:cNvSpPr/>
            <p:nvPr/>
          </p:nvSpPr>
          <p:spPr>
            <a:xfrm>
              <a:off x="6454727" y="2764302"/>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29" name="Oval 228"/>
            <p:cNvSpPr/>
            <p:nvPr/>
          </p:nvSpPr>
          <p:spPr>
            <a:xfrm>
              <a:off x="6454727" y="3031588"/>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4" name="Group 243"/>
            <p:cNvGrpSpPr/>
            <p:nvPr/>
          </p:nvGrpSpPr>
          <p:grpSpPr>
            <a:xfrm>
              <a:off x="4049151" y="2764302"/>
              <a:ext cx="2672862" cy="267286"/>
              <a:chOff x="2362200" y="5867400"/>
              <a:chExt cx="3048000" cy="304800"/>
            </a:xfrm>
          </p:grpSpPr>
          <p:sp>
            <p:nvSpPr>
              <p:cNvPr id="245" name="Oval 244"/>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6" name="Oval 245"/>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7" name="Oval 246"/>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8" name="Oval 247"/>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9" name="Oval 248"/>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0" name="Oval 249"/>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1" name="Oval 250"/>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2" name="Oval 251"/>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58" name="Oval 257"/>
            <p:cNvSpPr/>
            <p:nvPr/>
          </p:nvSpPr>
          <p:spPr>
            <a:xfrm>
              <a:off x="4049151"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0" name="Oval 259"/>
            <p:cNvSpPr/>
            <p:nvPr/>
          </p:nvSpPr>
          <p:spPr>
            <a:xfrm>
              <a:off x="431643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Oval 261"/>
            <p:cNvSpPr/>
            <p:nvPr/>
          </p:nvSpPr>
          <p:spPr>
            <a:xfrm>
              <a:off x="4583723"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4" name="Oval 263"/>
            <p:cNvSpPr/>
            <p:nvPr/>
          </p:nvSpPr>
          <p:spPr>
            <a:xfrm>
              <a:off x="4851009"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Oval 265"/>
            <p:cNvSpPr/>
            <p:nvPr/>
          </p:nvSpPr>
          <p:spPr>
            <a:xfrm>
              <a:off x="5118296"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Oval 267"/>
            <p:cNvSpPr/>
            <p:nvPr/>
          </p:nvSpPr>
          <p:spPr>
            <a:xfrm>
              <a:off x="5385582"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Oval 269"/>
            <p:cNvSpPr/>
            <p:nvPr/>
          </p:nvSpPr>
          <p:spPr>
            <a:xfrm>
              <a:off x="5652868"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Oval 271"/>
            <p:cNvSpPr/>
            <p:nvPr/>
          </p:nvSpPr>
          <p:spPr>
            <a:xfrm>
              <a:off x="5920154"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Oval 273"/>
            <p:cNvSpPr/>
            <p:nvPr/>
          </p:nvSpPr>
          <p:spPr>
            <a:xfrm>
              <a:off x="6187440"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 name="Oval 275"/>
            <p:cNvSpPr/>
            <p:nvPr/>
          </p:nvSpPr>
          <p:spPr>
            <a:xfrm>
              <a:off x="6454727" y="1962443"/>
              <a:ext cx="267286" cy="2672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86" name="Oval 285"/>
          <p:cNvSpPr/>
          <p:nvPr/>
        </p:nvSpPr>
        <p:spPr>
          <a:xfrm>
            <a:off x="6264740" y="1962443"/>
            <a:ext cx="267286" cy="2672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9" name="TextBox 288"/>
          <p:cNvSpPr txBox="1"/>
          <p:nvPr/>
        </p:nvSpPr>
        <p:spPr>
          <a:xfrm>
            <a:off x="1849387" y="1295400"/>
            <a:ext cx="1643399"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Long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bitline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3" name="Shape 212"/>
          <p:cNvCxnSpPr>
            <a:endCxn id="289" idx="3"/>
          </p:cNvCxnSpPr>
          <p:nvPr/>
        </p:nvCxnSpPr>
        <p:spPr>
          <a:xfrm rot="16200000" flipV="1">
            <a:off x="4802656" y="216364"/>
            <a:ext cx="288275" cy="2908013"/>
          </a:xfrm>
          <a:prstGeom prst="curvedConnector2">
            <a:avLst/>
          </a:prstGeom>
          <a:ln w="19050">
            <a:solidFill>
              <a:schemeClr val="tx1">
                <a:lumMod val="90000"/>
                <a:lumOff val="10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914399" y="1654314"/>
            <a:ext cx="2590801"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Difficult to sense data in far away cells</a:t>
            </a:r>
          </a:p>
        </p:txBody>
      </p:sp>
      <p:grpSp>
        <p:nvGrpSpPr>
          <p:cNvPr id="257" name="Group 256"/>
          <p:cNvGrpSpPr/>
          <p:nvPr/>
        </p:nvGrpSpPr>
        <p:grpSpPr>
          <a:xfrm>
            <a:off x="685800" y="3188122"/>
            <a:ext cx="1848188" cy="2222078"/>
            <a:chOff x="914400" y="1752601"/>
            <a:chExt cx="3485813" cy="4190999"/>
          </a:xfrm>
        </p:grpSpPr>
        <p:pic>
          <p:nvPicPr>
            <p:cNvPr id="237" name="Picture 236"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8" name="Group 237"/>
            <p:cNvGrpSpPr/>
            <p:nvPr/>
          </p:nvGrpSpPr>
          <p:grpSpPr>
            <a:xfrm>
              <a:off x="971215" y="1828800"/>
              <a:ext cx="3352798" cy="4114800"/>
              <a:chOff x="2438400" y="1828800"/>
              <a:chExt cx="3733800" cy="4419600"/>
            </a:xfrm>
          </p:grpSpPr>
          <p:sp>
            <p:nvSpPr>
              <p:cNvPr id="239" name="Rectangle 238"/>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Rectangle 239"/>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Rectangle 240"/>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2" name="Rectangle 241"/>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Rectangle 242"/>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3" name="Rectangle 25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4" name="Rectangle 253"/>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5" name="Rectangle 254"/>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77" name="Group 276"/>
          <p:cNvGrpSpPr/>
          <p:nvPr/>
        </p:nvGrpSpPr>
        <p:grpSpPr>
          <a:xfrm>
            <a:off x="2514600" y="1981200"/>
            <a:ext cx="1371600" cy="4114800"/>
            <a:chOff x="2514600" y="1981200"/>
            <a:chExt cx="1066800" cy="4114800"/>
          </a:xfrm>
        </p:grpSpPr>
        <p:cxnSp>
          <p:nvCxnSpPr>
            <p:cNvPr id="261" name="Straight Arrow Connector 260"/>
            <p:cNvCxnSpPr/>
            <p:nvPr/>
          </p:nvCxnSpPr>
          <p:spPr>
            <a:xfrm rot="5400000" flipH="1" flipV="1">
              <a:off x="2400300" y="2095500"/>
              <a:ext cx="1219200" cy="9906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6200000" flipH="1">
              <a:off x="1866900" y="4381500"/>
              <a:ext cx="2362200" cy="10668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p:nvGrpSpPr>
        <p:grpSpPr>
          <a:xfrm>
            <a:off x="5029200" y="3429000"/>
            <a:ext cx="2476500" cy="324970"/>
            <a:chOff x="5029200" y="3429000"/>
            <a:chExt cx="2476500" cy="324970"/>
          </a:xfrm>
        </p:grpSpPr>
        <p:sp>
          <p:nvSpPr>
            <p:cNvPr id="280" name="Oval 279"/>
            <p:cNvSpPr/>
            <p:nvPr/>
          </p:nvSpPr>
          <p:spPr>
            <a:xfrm>
              <a:off x="503180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Oval 280"/>
            <p:cNvSpPr/>
            <p:nvPr/>
          </p:nvSpPr>
          <p:spPr>
            <a:xfrm>
              <a:off x="502920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2" name="Oval 281"/>
            <p:cNvSpPr/>
            <p:nvPr/>
          </p:nvSpPr>
          <p:spPr>
            <a:xfrm>
              <a:off x="502920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Oval 284"/>
            <p:cNvSpPr/>
            <p:nvPr/>
          </p:nvSpPr>
          <p:spPr>
            <a:xfrm>
              <a:off x="529558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0" name="Oval 289"/>
            <p:cNvSpPr/>
            <p:nvPr/>
          </p:nvSpPr>
          <p:spPr>
            <a:xfrm>
              <a:off x="5292987"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3" name="Oval 292"/>
            <p:cNvSpPr/>
            <p:nvPr/>
          </p:nvSpPr>
          <p:spPr>
            <a:xfrm>
              <a:off x="5292987"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5" name="Oval 294"/>
            <p:cNvSpPr/>
            <p:nvPr/>
          </p:nvSpPr>
          <p:spPr>
            <a:xfrm>
              <a:off x="5563183"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6" name="Oval 295"/>
            <p:cNvSpPr/>
            <p:nvPr/>
          </p:nvSpPr>
          <p:spPr>
            <a:xfrm>
              <a:off x="5560583"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 name="Oval 296"/>
            <p:cNvSpPr/>
            <p:nvPr/>
          </p:nvSpPr>
          <p:spPr>
            <a:xfrm>
              <a:off x="5560583"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8" name="Oval 297"/>
            <p:cNvSpPr/>
            <p:nvPr/>
          </p:nvSpPr>
          <p:spPr>
            <a:xfrm>
              <a:off x="5830779"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9" name="Oval 298"/>
            <p:cNvSpPr/>
            <p:nvPr/>
          </p:nvSpPr>
          <p:spPr>
            <a:xfrm>
              <a:off x="582818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Oval 299"/>
            <p:cNvSpPr/>
            <p:nvPr/>
          </p:nvSpPr>
          <p:spPr>
            <a:xfrm>
              <a:off x="582818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1" name="Oval 300"/>
            <p:cNvSpPr/>
            <p:nvPr/>
          </p:nvSpPr>
          <p:spPr>
            <a:xfrm>
              <a:off x="609586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2" name="Oval 301"/>
            <p:cNvSpPr/>
            <p:nvPr/>
          </p:nvSpPr>
          <p:spPr>
            <a:xfrm>
              <a:off x="609326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3" name="Oval 302"/>
            <p:cNvSpPr/>
            <p:nvPr/>
          </p:nvSpPr>
          <p:spPr>
            <a:xfrm>
              <a:off x="609326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4" name="Oval 303"/>
            <p:cNvSpPr/>
            <p:nvPr/>
          </p:nvSpPr>
          <p:spPr>
            <a:xfrm>
              <a:off x="6361490"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5" name="Oval 304"/>
            <p:cNvSpPr/>
            <p:nvPr/>
          </p:nvSpPr>
          <p:spPr>
            <a:xfrm>
              <a:off x="6358890"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6" name="Oval 305"/>
            <p:cNvSpPr/>
            <p:nvPr/>
          </p:nvSpPr>
          <p:spPr>
            <a:xfrm>
              <a:off x="6358890"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7" name="Oval 306"/>
            <p:cNvSpPr/>
            <p:nvPr/>
          </p:nvSpPr>
          <p:spPr>
            <a:xfrm>
              <a:off x="66367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8" name="Oval 307"/>
            <p:cNvSpPr/>
            <p:nvPr/>
          </p:nvSpPr>
          <p:spPr>
            <a:xfrm>
              <a:off x="66341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9" name="Oval 308"/>
            <p:cNvSpPr/>
            <p:nvPr/>
          </p:nvSpPr>
          <p:spPr>
            <a:xfrm>
              <a:off x="66341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0" name="Oval 309"/>
            <p:cNvSpPr/>
            <p:nvPr/>
          </p:nvSpPr>
          <p:spPr>
            <a:xfrm>
              <a:off x="690349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1" name="Oval 310"/>
            <p:cNvSpPr/>
            <p:nvPr/>
          </p:nvSpPr>
          <p:spPr>
            <a:xfrm>
              <a:off x="690089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2" name="Oval 311"/>
            <p:cNvSpPr/>
            <p:nvPr/>
          </p:nvSpPr>
          <p:spPr>
            <a:xfrm>
              <a:off x="690089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3" name="Oval 312"/>
            <p:cNvSpPr/>
            <p:nvPr/>
          </p:nvSpPr>
          <p:spPr>
            <a:xfrm>
              <a:off x="71740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4" name="Oval 313"/>
            <p:cNvSpPr/>
            <p:nvPr/>
          </p:nvSpPr>
          <p:spPr>
            <a:xfrm>
              <a:off x="71714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5" name="Oval 314"/>
            <p:cNvSpPr/>
            <p:nvPr/>
          </p:nvSpPr>
          <p:spPr>
            <a:xfrm>
              <a:off x="71714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6" name="Oval 315"/>
            <p:cNvSpPr/>
            <p:nvPr/>
          </p:nvSpPr>
          <p:spPr>
            <a:xfrm>
              <a:off x="7440706" y="3429000"/>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 name="Oval 316"/>
            <p:cNvSpPr/>
            <p:nvPr/>
          </p:nvSpPr>
          <p:spPr>
            <a:xfrm>
              <a:off x="7438106" y="3558988"/>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8" name="Oval 317"/>
            <p:cNvSpPr/>
            <p:nvPr/>
          </p:nvSpPr>
          <p:spPr>
            <a:xfrm>
              <a:off x="7438106" y="368897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4" name="Group 323"/>
          <p:cNvGrpSpPr/>
          <p:nvPr/>
        </p:nvGrpSpPr>
        <p:grpSpPr>
          <a:xfrm>
            <a:off x="3619500" y="2781300"/>
            <a:ext cx="876300" cy="1447800"/>
            <a:chOff x="3619500" y="2781300"/>
            <a:chExt cx="876300" cy="1447800"/>
          </a:xfrm>
        </p:grpSpPr>
        <p:sp>
          <p:nvSpPr>
            <p:cNvPr id="320" name="Rectangle 319"/>
            <p:cNvSpPr/>
            <p:nvPr/>
          </p:nvSpPr>
          <p:spPr>
            <a:xfrm rot="16200000">
              <a:off x="3048000" y="3352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322" name="Straight Arrow Connector 321"/>
            <p:cNvCxnSpPr>
              <a:stCxn id="320" idx="2"/>
            </p:cNvCxnSpPr>
            <p:nvPr/>
          </p:nvCxnSpPr>
          <p:spPr>
            <a:xfrm>
              <a:off x="3924300" y="3505200"/>
              <a:ext cx="571500" cy="1588"/>
            </a:xfrm>
            <a:prstGeom prst="straightConnector1">
              <a:avLst/>
            </a:prstGeom>
            <a:ln w="28575">
              <a:solidFill>
                <a:schemeClr val="tx1">
                  <a:lumMod val="90000"/>
                  <a:lumOff val="1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84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5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24"/>
                                        </p:tgtEl>
                                        <p:attrNameLst>
                                          <p:attrName>style.visibility</p:attrName>
                                        </p:attrNameLst>
                                      </p:cBhvr>
                                      <p:to>
                                        <p:strVal val="visible"/>
                                      </p:to>
                                    </p:set>
                                    <p:animEffect transition="in" filter="fade">
                                      <p:cBhvr>
                                        <p:cTn id="16" dur="500"/>
                                        <p:tgtEl>
                                          <p:spTgt spid="3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fade">
                                      <p:cBhvr>
                                        <p:cTn id="21" dur="500"/>
                                        <p:tgtEl>
                                          <p:spTgt spid="2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par>
                                <p:cTn id="30" presetID="10" presetClass="entr" presetSubtype="0" fill="hold" nodeType="with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500"/>
                                        <p:tgtEl>
                                          <p:spTgt spid="2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animEffect transition="in" filter="fade">
                                      <p:cBhvr>
                                        <p:cTn id="35" dur="500"/>
                                        <p:tgtEl>
                                          <p:spTgt spid="28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9"/>
                                        </p:tgtEl>
                                        <p:attrNameLst>
                                          <p:attrName>style.visibility</p:attrName>
                                        </p:attrNameLst>
                                      </p:cBhvr>
                                      <p:to>
                                        <p:strVal val="visible"/>
                                      </p:to>
                                    </p:set>
                                    <p:animEffect transition="in" filter="fade">
                                      <p:cBhvr>
                                        <p:cTn id="38"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animBg="1"/>
      <p:bldP spid="289" grpId="0"/>
      <p:bldP spid="2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Bank: Collection of Arrays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2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9"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91"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0"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0"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222"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04" name="Group 203"/>
          <p:cNvGrpSpPr/>
          <p:nvPr/>
        </p:nvGrpSpPr>
        <p:grpSpPr>
          <a:xfrm>
            <a:off x="685800" y="3188122"/>
            <a:ext cx="1848188" cy="2222078"/>
            <a:chOff x="914400" y="1752601"/>
            <a:chExt cx="3485813" cy="4190999"/>
          </a:xfrm>
        </p:grpSpPr>
        <p:pic>
          <p:nvPicPr>
            <p:cNvPr id="205" name="Picture 204"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06" name="Group 237"/>
            <p:cNvGrpSpPr/>
            <p:nvPr/>
          </p:nvGrpSpPr>
          <p:grpSpPr>
            <a:xfrm>
              <a:off x="971214" y="1828801"/>
              <a:ext cx="3352797" cy="4114802"/>
              <a:chOff x="2438400" y="1828800"/>
              <a:chExt cx="3733800" cy="4419600"/>
            </a:xfrm>
          </p:grpSpPr>
          <p:sp>
            <p:nvSpPr>
              <p:cNvPr id="207" name="Rectangle 206"/>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Rectangle 207"/>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Rectangle 208"/>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0" name="Rectangle 209"/>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1" name="Rectangle 210"/>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2" name="Rectangle 211"/>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3" name="Rectangle 212"/>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4" name="Rectangle 213"/>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216" name="Straight Arrow Connector 215"/>
          <p:cNvCxnSpPr/>
          <p:nvPr/>
        </p:nvCxnSpPr>
        <p:spPr>
          <a:xfrm rot="5400000" flipH="1" flipV="1">
            <a:off x="2209800" y="1752600"/>
            <a:ext cx="1752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16200000" flipH="1">
            <a:off x="1638300" y="4610100"/>
            <a:ext cx="2895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Column Read/Write</a:t>
            </a:r>
          </a:p>
        </p:txBody>
      </p:sp>
      <p:cxnSp>
        <p:nvCxnSpPr>
          <p:cNvPr id="234" name="Curved Connector 233"/>
          <p:cNvCxnSpPr/>
          <p:nvPr/>
        </p:nvCxnSpPr>
        <p:spPr>
          <a:xfrm>
            <a:off x="7947213" y="3137647"/>
            <a:ext cx="53787" cy="3034553"/>
          </a:xfrm>
          <a:prstGeom prst="curvedConnector3">
            <a:avLst>
              <a:gd name="adj1" fmla="val 1078034"/>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8150703" y="4339819"/>
            <a:ext cx="764697"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Data</a:t>
            </a:r>
          </a:p>
        </p:txBody>
      </p:sp>
      <p:sp>
        <p:nvSpPr>
          <p:cNvPr id="203" name="Rectangle 202"/>
          <p:cNvSpPr/>
          <p:nvPr/>
        </p:nvSpPr>
        <p:spPr>
          <a:xfrm>
            <a:off x="5257800" y="3484601"/>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8" name="Rectangle 237"/>
          <p:cNvSpPr/>
          <p:nvPr/>
        </p:nvSpPr>
        <p:spPr>
          <a:xfrm>
            <a:off x="4648200" y="1327532"/>
            <a:ext cx="3429000" cy="2209800"/>
          </a:xfrm>
          <a:prstGeom prst="rect">
            <a:avLst/>
          </a:prstGeom>
          <a:solidFill>
            <a:srgbClr val="969696">
              <a:alpha val="2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9" name="TextBox 238"/>
          <p:cNvSpPr txBox="1"/>
          <p:nvPr/>
        </p:nvSpPr>
        <p:spPr>
          <a:xfrm>
            <a:off x="2819400" y="2753380"/>
            <a:ext cx="14690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Subarray</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41" name="Straight Arrow Connector 240"/>
          <p:cNvCxnSpPr>
            <a:stCxn id="239" idx="3"/>
            <a:endCxn id="238" idx="1"/>
          </p:cNvCxnSpPr>
          <p:nvPr/>
        </p:nvCxnSpPr>
        <p:spPr>
          <a:xfrm flipV="1">
            <a:off x="4288457" y="2432432"/>
            <a:ext cx="359743" cy="582558"/>
          </a:xfrm>
          <a:prstGeom prst="straightConnector1">
            <a:avLst/>
          </a:prstGeom>
          <a:ln w="19050">
            <a:solidFill>
              <a:schemeClr val="tx1">
                <a:lumMod val="90000"/>
                <a:lumOff val="10000"/>
              </a:schemeClr>
            </a:solidFil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5" name="Curved Connector 214"/>
          <p:cNvCxnSpPr/>
          <p:nvPr/>
        </p:nvCxnSpPr>
        <p:spPr>
          <a:xfrm>
            <a:off x="7947213" y="5542430"/>
            <a:ext cx="53787" cy="629770"/>
          </a:xfrm>
          <a:prstGeom prst="curvedConnector3">
            <a:avLst>
              <a:gd name="adj1" fmla="val 448887"/>
            </a:avLst>
          </a:prstGeom>
          <a:ln w="19050">
            <a:solidFill>
              <a:schemeClr val="tx1">
                <a:lumMod val="90000"/>
                <a:lumOff val="10000"/>
              </a:schemeClr>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par>
                                <p:cTn id="13" presetID="10" presetClass="entr" presetSubtype="0" fill="hold" nodeType="with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500"/>
                                        <p:tgtEl>
                                          <p:spTgt spid="2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9"/>
                                        </p:tgtEl>
                                      </p:cBhvr>
                                    </p:animEffect>
                                    <p:set>
                                      <p:cBhvr>
                                        <p:cTn id="23" dur="1" fill="hold">
                                          <p:stCondLst>
                                            <p:cond delay="499"/>
                                          </p:stCondLst>
                                        </p:cTn>
                                        <p:tgtEl>
                                          <p:spTgt spid="23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41"/>
                                        </p:tgtEl>
                                      </p:cBhvr>
                                    </p:animEffect>
                                    <p:set>
                                      <p:cBhvr>
                                        <p:cTn id="26" dur="1" fill="hold">
                                          <p:stCondLst>
                                            <p:cond delay="499"/>
                                          </p:stCondLst>
                                        </p:cTn>
                                        <p:tgtEl>
                                          <p:spTgt spid="24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8"/>
                                        </p:tgtEl>
                                      </p:cBhvr>
                                    </p:animEffect>
                                    <p:set>
                                      <p:cBhvr>
                                        <p:cTn id="29" dur="1" fill="hold">
                                          <p:stCondLst>
                                            <p:cond delay="499"/>
                                          </p:stCondLst>
                                        </p:cTn>
                                        <p:tgtEl>
                                          <p:spTgt spid="2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500"/>
                                        <p:tgtEl>
                                          <p:spTgt spid="2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fade">
                                      <p:cBhvr>
                                        <p:cTn id="48"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237" grpId="0" animBg="1"/>
      <p:bldP spid="238" grpId="0" animBg="1"/>
      <p:bldP spid="238" grpId="1" animBg="1"/>
      <p:bldP spid="239" grpId="0"/>
      <p:bldP spid="239"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Operation: Summary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03" name="Group 202"/>
          <p:cNvGrpSpPr/>
          <p:nvPr/>
        </p:nvGrpSpPr>
        <p:grpSpPr>
          <a:xfrm>
            <a:off x="4209756" y="1403684"/>
            <a:ext cx="4019844" cy="4584032"/>
            <a:chOff x="3657600" y="1371600"/>
            <a:chExt cx="4343400" cy="4953000"/>
          </a:xfrm>
        </p:grpSpPr>
        <p:grpSp>
          <p:nvGrpSpPr>
            <p:cNvPr id="3"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8"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7"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28"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29"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Column Read/Write</a:t>
              </a:r>
            </a:p>
          </p:txBody>
        </p:sp>
      </p:grpSp>
      <p:grpSp>
        <p:nvGrpSpPr>
          <p:cNvPr id="204" name="Group 203"/>
          <p:cNvGrpSpPr/>
          <p:nvPr/>
        </p:nvGrpSpPr>
        <p:grpSpPr>
          <a:xfrm>
            <a:off x="762000" y="1447800"/>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15"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235" name="Straight Arrow Connector 234"/>
          <p:cNvCxnSpPr/>
          <p:nvPr/>
        </p:nvCxnSpPr>
        <p:spPr>
          <a:xfrm>
            <a:off x="2438400" y="1447800"/>
            <a:ext cx="1371600" cy="1588"/>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066800" y="3352800"/>
            <a:ext cx="40386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304800" y="4034135"/>
            <a:ext cx="18138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Row </a:t>
            </a:r>
            <a:r>
              <a:rPr kumimoji="0" lang="en-US" sz="2400" b="1" i="1" u="none" strike="noStrike" kern="1200" cap="none" spc="0" normalizeH="0" baseline="0" noProof="0" dirty="0">
                <a:ln>
                  <a:noFill/>
                </a:ln>
                <a:solidFill>
                  <a:prstClr val="black"/>
                </a:solidFill>
                <a:effectLst/>
                <a:uLnTx/>
                <a:uFillTx/>
                <a:latin typeface="Calibri"/>
                <a:ea typeface="+mn-ea"/>
                <a:cs typeface="+mn-cs"/>
              </a:rPr>
              <a:t>m</a:t>
            </a:r>
            <a:r>
              <a:rPr kumimoji="0" lang="en-US" sz="2400" b="0" i="0" u="none" strike="noStrike" kern="1200" cap="none" spc="0" normalizeH="0" baseline="0" noProof="0" dirty="0">
                <a:ln>
                  <a:noFill/>
                </a:ln>
                <a:solidFill>
                  <a:prstClr val="black"/>
                </a:solidFill>
                <a:effectLst/>
                <a:uLnTx/>
                <a:uFillTx/>
                <a:latin typeface="Calibri"/>
                <a:ea typeface="+mn-ea"/>
                <a:cs typeface="+mn-cs"/>
              </a:rPr>
              <a:t>, Col </a:t>
            </a:r>
            <a:r>
              <a:rPr kumimoji="0" lang="en-US" sz="2400" b="1" i="1" u="none" strike="noStrike" kern="1200" cap="none" spc="0" normalizeH="0" baseline="0" noProof="0" dirty="0">
                <a:ln>
                  <a:noFill/>
                </a:ln>
                <a:solidFill>
                  <a:prstClr val="black"/>
                </a:solidFill>
                <a:effectLst/>
                <a:uLnTx/>
                <a:uFillTx/>
                <a:latin typeface="Calibri"/>
                <a:ea typeface="+mn-ea"/>
                <a:cs typeface="+mn-cs"/>
              </a:rPr>
              <a:t>n</a:t>
            </a:r>
          </a:p>
        </p:txBody>
      </p:sp>
      <p:sp>
        <p:nvSpPr>
          <p:cNvPr id="251" name="Oval 250"/>
          <p:cNvSpPr/>
          <p:nvPr/>
        </p:nvSpPr>
        <p:spPr>
          <a:xfrm>
            <a:off x="6908800" y="2197100"/>
            <a:ext cx="240609" cy="2406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2" name="Rectangle 251"/>
          <p:cNvSpPr/>
          <p:nvPr/>
        </p:nvSpPr>
        <p:spPr>
          <a:xfrm>
            <a:off x="1701800" y="1485900"/>
            <a:ext cx="683716" cy="4726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1" name="Group 260"/>
          <p:cNvGrpSpPr/>
          <p:nvPr/>
        </p:nvGrpSpPr>
        <p:grpSpPr>
          <a:xfrm>
            <a:off x="4643448" y="5987716"/>
            <a:ext cx="473207" cy="691571"/>
            <a:chOff x="4643448" y="5987716"/>
            <a:chExt cx="473207" cy="691571"/>
          </a:xfrm>
        </p:grpSpPr>
        <p:sp>
          <p:nvSpPr>
            <p:cNvPr id="253" name="TextBox 252"/>
            <p:cNvSpPr txBox="1"/>
            <p:nvPr/>
          </p:nvSpPr>
          <p:spPr>
            <a:xfrm>
              <a:off x="4643448" y="6248400"/>
              <a:ext cx="473207" cy="430887"/>
            </a:xfrm>
            <a:prstGeom prst="rect">
              <a:avLst/>
            </a:prstGeom>
            <a:noFill/>
          </p:spPr>
          <p:txBody>
            <a:bodyPr wrap="non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m</a:t>
              </a:r>
            </a:p>
          </p:txBody>
        </p:sp>
        <p:cxnSp>
          <p:nvCxnSpPr>
            <p:cNvPr id="255" name="Straight Arrow Connector 254"/>
            <p:cNvCxnSpPr>
              <a:stCxn id="253" idx="0"/>
              <a:endCxn id="224" idx="2"/>
            </p:cNvCxnSpPr>
            <p:nvPr/>
          </p:nvCxnSpPr>
          <p:spPr>
            <a:xfrm rot="16200000" flipV="1">
              <a:off x="4749549" y="6117897"/>
              <a:ext cx="260684" cy="322"/>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57" name="Rectangle 256"/>
          <p:cNvSpPr/>
          <p:nvPr/>
        </p:nvSpPr>
        <p:spPr>
          <a:xfrm>
            <a:off x="5638800" y="2159000"/>
            <a:ext cx="2590800" cy="304800"/>
          </a:xfrm>
          <a:prstGeom prst="rect">
            <a:avLst/>
          </a:prstGeom>
          <a:solidFill>
            <a:srgbClr val="969696">
              <a:alpha val="30196"/>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TextBox 257"/>
          <p:cNvSpPr txBox="1"/>
          <p:nvPr/>
        </p:nvSpPr>
        <p:spPr>
          <a:xfrm>
            <a:off x="305041" y="4572000"/>
            <a:ext cx="21998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Enable row </a:t>
            </a:r>
            <a:r>
              <a:rPr kumimoji="0" lang="en-US" sz="2400" b="1" i="1" u="none" strike="noStrike" kern="1200" cap="none" spc="0" normalizeH="0" baseline="0" noProof="0" dirty="0">
                <a:ln>
                  <a:noFill/>
                </a:ln>
                <a:solidFill>
                  <a:prstClr val="black"/>
                </a:solidFill>
                <a:effectLst/>
                <a:uLnTx/>
                <a:uFillTx/>
                <a:latin typeface="Calibri"/>
                <a:ea typeface="+mn-ea"/>
                <a:cs typeface="+mn-cs"/>
              </a:rPr>
              <a:t>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9" name="TextBox 258"/>
          <p:cNvSpPr txBox="1"/>
          <p:nvPr/>
        </p:nvSpPr>
        <p:spPr>
          <a:xfrm>
            <a:off x="305041" y="5155287"/>
            <a:ext cx="19774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Access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col</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1" u="none" strike="noStrike" kern="1200" cap="none" spc="0" normalizeH="0" baseline="0" noProof="0" dirty="0">
                <a:ln>
                  <a:noFill/>
                </a:ln>
                <a:solidFill>
                  <a:prstClr val="black"/>
                </a:solidFill>
                <a:effectLst/>
                <a:uLnTx/>
                <a:uFillTx/>
                <a:latin typeface="Calibri"/>
                <a:ea typeface="+mn-ea"/>
                <a:cs typeface="+mn-cs"/>
              </a:rPr>
              <a:t>n</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0" name="TextBox 259"/>
          <p:cNvSpPr txBox="1"/>
          <p:nvPr/>
        </p:nvSpPr>
        <p:spPr>
          <a:xfrm>
            <a:off x="304800" y="5678507"/>
            <a:ext cx="17767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Close row </a:t>
            </a:r>
          </a:p>
        </p:txBody>
      </p:sp>
      <p:sp>
        <p:nvSpPr>
          <p:cNvPr id="262" name="Oval 261"/>
          <p:cNvSpPr/>
          <p:nvPr/>
        </p:nvSpPr>
        <p:spPr>
          <a:xfrm>
            <a:off x="6908800" y="2730500"/>
            <a:ext cx="240610" cy="6015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262"/>
          <p:cNvGrpSpPr/>
          <p:nvPr/>
        </p:nvGrpSpPr>
        <p:grpSpPr>
          <a:xfrm>
            <a:off x="6678257" y="5975929"/>
            <a:ext cx="373820" cy="691571"/>
            <a:chOff x="4703561" y="5987716"/>
            <a:chExt cx="373820" cy="691571"/>
          </a:xfrm>
        </p:grpSpPr>
        <p:sp>
          <p:nvSpPr>
            <p:cNvPr id="264" name="TextBox 263"/>
            <p:cNvSpPr txBox="1"/>
            <p:nvPr/>
          </p:nvSpPr>
          <p:spPr>
            <a:xfrm>
              <a:off x="4703561" y="6248400"/>
              <a:ext cx="373820" cy="430887"/>
            </a:xfrm>
            <a:prstGeom prst="rect">
              <a:avLst/>
            </a:prstGeom>
            <a:noFill/>
          </p:spPr>
          <p:txBody>
            <a:bodyPr wrap="non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n</a:t>
              </a:r>
            </a:p>
          </p:txBody>
        </p:sp>
        <p:cxnSp>
          <p:nvCxnSpPr>
            <p:cNvPr id="265" name="Straight Arrow Connector 264"/>
            <p:cNvCxnSpPr>
              <a:stCxn id="264" idx="0"/>
            </p:cNvCxnSpPr>
            <p:nvPr/>
          </p:nvCxnSpPr>
          <p:spPr>
            <a:xfrm rot="16200000" flipV="1">
              <a:off x="4754759" y="6112688"/>
              <a:ext cx="260684" cy="10740"/>
            </a:xfrm>
            <a:prstGeom prst="straightConnector1">
              <a:avLst/>
            </a:prstGeom>
            <a:ln w="28575">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6908800" y="2895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Rectangle 266"/>
          <p:cNvSpPr/>
          <p:nvPr/>
        </p:nvSpPr>
        <p:spPr>
          <a:xfrm>
            <a:off x="4216400" y="5702300"/>
            <a:ext cx="1339948" cy="2820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a:ea typeface="+mn-ea"/>
                <a:cs typeface="+mn-cs"/>
              </a:rPr>
              <a:t>m</a:t>
            </a:r>
          </a:p>
        </p:txBody>
      </p:sp>
      <p:sp>
        <p:nvSpPr>
          <p:cNvPr id="205" name="Rectangle 204"/>
          <p:cNvSpPr/>
          <p:nvPr/>
        </p:nvSpPr>
        <p:spPr>
          <a:xfrm>
            <a:off x="5562600" y="3363185"/>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208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500"/>
                                        <p:tgtEl>
                                          <p:spTgt spid="2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500"/>
                                        <p:tgtEl>
                                          <p:spTgt spid="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p:cTn id="18" dur="500"/>
                                        <p:tgtEl>
                                          <p:spTgt spid="258"/>
                                        </p:tgtEl>
                                      </p:cBhvr>
                                    </p:animEffect>
                                  </p:childTnLst>
                                </p:cTn>
                              </p:par>
                              <p:par>
                                <p:cTn id="19" presetID="10" presetClass="entr" presetSubtype="0"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7"/>
                                        </p:tgtEl>
                                        <p:attrNameLst>
                                          <p:attrName>style.visibility</p:attrName>
                                        </p:attrNameLst>
                                      </p:cBhvr>
                                      <p:to>
                                        <p:strVal val="visible"/>
                                      </p:to>
                                    </p:set>
                                    <p:animEffect transition="in" filter="fade">
                                      <p:cBhvr>
                                        <p:cTn id="26" dur="500"/>
                                        <p:tgtEl>
                                          <p:spTgt spid="267"/>
                                        </p:tgtEl>
                                      </p:cBhvr>
                                    </p:animEffect>
                                  </p:childTnLst>
                                </p:cTn>
                              </p:par>
                              <p:par>
                                <p:cTn id="27" presetID="10" presetClass="exit" presetSubtype="0" fill="hold" nodeType="withEffect">
                                  <p:stCondLst>
                                    <p:cond delay="0"/>
                                  </p:stCondLst>
                                  <p:childTnLst>
                                    <p:animEffect transition="out" filter="fade">
                                      <p:cBhvr>
                                        <p:cTn id="28" dur="500"/>
                                        <p:tgtEl>
                                          <p:spTgt spid="261"/>
                                        </p:tgtEl>
                                      </p:cBhvr>
                                    </p:animEffect>
                                    <p:set>
                                      <p:cBhvr>
                                        <p:cTn id="29" dur="1" fill="hold">
                                          <p:stCondLst>
                                            <p:cond delay="499"/>
                                          </p:stCondLst>
                                        </p:cTn>
                                        <p:tgtEl>
                                          <p:spTgt spid="26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7"/>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grpId="1" nodeType="afterEffect">
                                  <p:stCondLst>
                                    <p:cond delay="0"/>
                                  </p:stCondLst>
                                  <p:childTnLst>
                                    <p:animMotion origin="layout" path="M -3.33333E-6 2.96296E-6 L -3.33333E-6 0.1074 " pathEditMode="relative" rAng="0" ptsTypes="AA">
                                      <p:cBhvr>
                                        <p:cTn id="36" dur="500" fill="hold"/>
                                        <p:tgtEl>
                                          <p:spTgt spid="257"/>
                                        </p:tgtEl>
                                        <p:attrNameLst>
                                          <p:attrName>ppt_x</p:attrName>
                                          <p:attrName>ppt_y</p:attrName>
                                        </p:attrNameLst>
                                      </p:cBhvr>
                                      <p:rCtr x="0" y="54"/>
                                    </p:animMotion>
                                  </p:childTnLst>
                                </p:cTn>
                              </p:par>
                            </p:childTnLst>
                          </p:cTn>
                        </p:par>
                        <p:par>
                          <p:cTn id="37" fill="hold">
                            <p:stCondLst>
                              <p:cond delay="500"/>
                            </p:stCondLst>
                            <p:childTnLst>
                              <p:par>
                                <p:cTn id="38" presetID="1" presetClass="exit" presetSubtype="0" fill="hold" grpId="2" nodeType="afterEffect">
                                  <p:stCondLst>
                                    <p:cond delay="0"/>
                                  </p:stCondLst>
                                  <p:childTnLst>
                                    <p:set>
                                      <p:cBhvr>
                                        <p:cTn id="39" dur="1" fill="hold">
                                          <p:stCondLst>
                                            <p:cond delay="0"/>
                                          </p:stCondLst>
                                        </p:cTn>
                                        <p:tgtEl>
                                          <p:spTgt spid="257"/>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9"/>
                                        </p:tgtEl>
                                        <p:attrNameLst>
                                          <p:attrName>style.visibility</p:attrName>
                                        </p:attrNameLst>
                                      </p:cBhvr>
                                      <p:to>
                                        <p:strVal val="visible"/>
                                      </p:to>
                                    </p:set>
                                    <p:animEffect transition="in" filter="fade">
                                      <p:cBhvr>
                                        <p:cTn id="47" dur="500"/>
                                        <p:tgtEl>
                                          <p:spTgt spid="259"/>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50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266"/>
                                        </p:tgtEl>
                                        <p:attrNameLst>
                                          <p:attrName>style.visibility</p:attrName>
                                        </p:attrNameLst>
                                      </p:cBhvr>
                                      <p:to>
                                        <p:strVal val="visible"/>
                                      </p:to>
                                    </p:set>
                                  </p:childTnLst>
                                </p:cTn>
                              </p:par>
                            </p:childTnLst>
                          </p:cTn>
                        </p:par>
                        <p:par>
                          <p:cTn id="55" fill="hold">
                            <p:stCondLst>
                              <p:cond delay="0"/>
                            </p:stCondLst>
                            <p:childTnLst>
                              <p:par>
                                <p:cTn id="56" presetID="42" presetClass="path" presetSubtype="0" accel="50000" decel="50000" fill="hold" grpId="0" nodeType="afterEffect">
                                  <p:stCondLst>
                                    <p:cond delay="0"/>
                                  </p:stCondLst>
                                  <p:childTnLst>
                                    <p:animMotion origin="layout" path="M -3.33333E-6 -4.44444E-6 L -3.33333E-6 0.43334 " pathEditMode="relative" rAng="0" ptsTypes="AA">
                                      <p:cBhvr>
                                        <p:cTn id="57" dur="500" fill="hold"/>
                                        <p:tgtEl>
                                          <p:spTgt spid="266"/>
                                        </p:tgtEl>
                                        <p:attrNameLst>
                                          <p:attrName>ppt_x</p:attrName>
                                          <p:attrName>ppt_y</p:attrName>
                                        </p:attrNameLst>
                                      </p:cBhvr>
                                      <p:rCtr x="0" y="217"/>
                                    </p:animMotion>
                                  </p:childTnLst>
                                </p:cTn>
                              </p:par>
                            </p:childTnLst>
                          </p:cTn>
                        </p:par>
                        <p:par>
                          <p:cTn id="58" fill="hold">
                            <p:stCondLst>
                              <p:cond delay="500"/>
                            </p:stCondLst>
                            <p:childTnLst>
                              <p:par>
                                <p:cTn id="59" presetID="1" presetClass="exit" presetSubtype="0" fill="hold" grpId="2" nodeType="afterEffect">
                                  <p:stCondLst>
                                    <p:cond delay="0"/>
                                  </p:stCondLst>
                                  <p:childTnLst>
                                    <p:set>
                                      <p:cBhvr>
                                        <p:cTn id="60" dur="1" fill="hold">
                                          <p:stCondLst>
                                            <p:cond delay="0"/>
                                          </p:stCondLst>
                                        </p:cTn>
                                        <p:tgtEl>
                                          <p:spTgt spid="26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63"/>
                                        </p:tgtEl>
                                      </p:cBhvr>
                                    </p:animEffect>
                                    <p:set>
                                      <p:cBhvr>
                                        <p:cTn id="63" dur="1" fill="hold">
                                          <p:stCondLst>
                                            <p:cond delay="499"/>
                                          </p:stCondLst>
                                        </p:cTn>
                                        <p:tgtEl>
                                          <p:spTgt spid="2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67"/>
                                        </p:tgtEl>
                                      </p:cBhvr>
                                    </p:animEffect>
                                    <p:set>
                                      <p:cBhvr>
                                        <p:cTn id="73" dur="1" fill="hold">
                                          <p:stCondLst>
                                            <p:cond delay="499"/>
                                          </p:stCondLst>
                                        </p:cTn>
                                        <p:tgtEl>
                                          <p:spTgt spid="26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62"/>
                                        </p:tgtEl>
                                      </p:cBhvr>
                                    </p:animEffect>
                                    <p:set>
                                      <p:cBhvr>
                                        <p:cTn id="76" dur="1" fill="hold">
                                          <p:stCondLst>
                                            <p:cond delay="499"/>
                                          </p:stCondLst>
                                        </p:cTn>
                                        <p:tgtEl>
                                          <p:spTgt spid="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51" grpId="0" animBg="1"/>
      <p:bldP spid="252" grpId="0" animBg="1"/>
      <p:bldP spid="257" grpId="0" animBg="1"/>
      <p:bldP spid="257" grpId="1" animBg="1"/>
      <p:bldP spid="257" grpId="2" animBg="1"/>
      <p:bldP spid="258" grpId="0"/>
      <p:bldP spid="259" grpId="0"/>
      <p:bldP spid="260" grpId="0"/>
      <p:bldP spid="262" grpId="0" animBg="1"/>
      <p:bldP spid="262" grpId="1" animBg="1"/>
      <p:bldP spid="266" grpId="0" animBg="1"/>
      <p:bldP spid="266" grpId="1" animBg="1"/>
      <p:bldP spid="266" grpId="2" animBg="1"/>
      <p:bldP spid="267" grpId="0" animBg="1"/>
      <p:bldP spid="267"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DRAM Chip Hierarchy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 name="Group 202"/>
          <p:cNvGrpSpPr/>
          <p:nvPr/>
        </p:nvGrpSpPr>
        <p:grpSpPr>
          <a:xfrm>
            <a:off x="4209756" y="1403684"/>
            <a:ext cx="4019844" cy="4584032"/>
            <a:chOff x="3657600" y="1371600"/>
            <a:chExt cx="4343400" cy="4953000"/>
          </a:xfrm>
        </p:grpSpPr>
        <p:grpSp>
          <p:nvGrpSpPr>
            <p:cNvPr id="5" name="Group 222"/>
            <p:cNvGrpSpPr/>
            <p:nvPr/>
          </p:nvGrpSpPr>
          <p:grpSpPr>
            <a:xfrm>
              <a:off x="4816288" y="1447800"/>
              <a:ext cx="3184712" cy="4419600"/>
              <a:chOff x="4816288" y="1447800"/>
              <a:chExt cx="3184712" cy="4419600"/>
            </a:xfrm>
          </p:grpSpPr>
          <p:cxnSp>
            <p:nvCxnSpPr>
              <p:cNvPr id="6" name="Straight Connector 5"/>
              <p:cNvCxnSpPr/>
              <p:nvPr/>
            </p:nvCxnSpPr>
            <p:spPr>
              <a:xfrm>
                <a:off x="5011270" y="4242547"/>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11270" y="450252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11270" y="4762500"/>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11270" y="5022476"/>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1270" y="2357718"/>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11270" y="1837765"/>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11270" y="2097741"/>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11270" y="2617694"/>
                <a:ext cx="298973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0"/>
              <p:cNvGrpSpPr/>
              <p:nvPr/>
            </p:nvGrpSpPr>
            <p:grpSpPr>
              <a:xfrm>
                <a:off x="5401235" y="1447800"/>
                <a:ext cx="2339788" cy="3769659"/>
                <a:chOff x="1143000" y="1676400"/>
                <a:chExt cx="2743200" cy="4191000"/>
              </a:xfrm>
            </p:grpSpPr>
            <p:cxnSp>
              <p:nvCxnSpPr>
                <p:cNvPr id="17" name="Straight Connector 16"/>
                <p:cNvCxnSpPr/>
                <p:nvPr/>
              </p:nvCxnSpPr>
              <p:spPr>
                <a:xfrm rot="5400000">
                  <a:off x="-952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47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2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66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5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763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1811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859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90700" y="3771900"/>
                  <a:ext cx="4191000" cy="0"/>
                </a:xfrm>
                <a:prstGeom prst="line">
                  <a:avLst/>
                </a:prstGeom>
                <a:ln w="19050">
                  <a:solidFill>
                    <a:schemeClr val="tx1">
                      <a:lumMod val="90000"/>
                      <a:lumOff val="1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5271247"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271247"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5271247"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553122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553122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553122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5791200"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5791200"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5791200"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05117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605117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605117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6311153"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311153"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6311153"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6571129"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Oval 54"/>
              <p:cNvSpPr/>
              <p:nvPr/>
            </p:nvSpPr>
            <p:spPr>
              <a:xfrm>
                <a:off x="657112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657112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657112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6831106" y="411255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Oval 60"/>
              <p:cNvSpPr/>
              <p:nvPr/>
            </p:nvSpPr>
            <p:spPr>
              <a:xfrm>
                <a:off x="6831106"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6831106"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6831106"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091082"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7091082"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091082"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7351059"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7351059"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7351059"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7611035" y="4372535"/>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611035" y="4632512"/>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7611035" y="4892488"/>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8"/>
              <p:cNvGrpSpPr/>
              <p:nvPr/>
            </p:nvGrpSpPr>
            <p:grpSpPr>
              <a:xfrm>
                <a:off x="5271247" y="5217459"/>
                <a:ext cx="2599765" cy="649941"/>
                <a:chOff x="2362200" y="3657600"/>
                <a:chExt cx="3048000" cy="762000"/>
              </a:xfrm>
            </p:grpSpPr>
            <p:sp>
              <p:nvSpPr>
                <p:cNvPr id="80" name="Oval 79"/>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Oval 80"/>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Oval 81"/>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Oval 82"/>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Oval 88"/>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0" name="Rectangle 89"/>
              <p:cNvSpPr/>
              <p:nvPr/>
            </p:nvSpPr>
            <p:spPr>
              <a:xfrm>
                <a:off x="4816288" y="3982571"/>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16" name="Group 90"/>
              <p:cNvGrpSpPr/>
              <p:nvPr/>
            </p:nvGrpSpPr>
            <p:grpSpPr>
              <a:xfrm>
                <a:off x="5271247" y="4112559"/>
                <a:ext cx="2599765" cy="259976"/>
                <a:chOff x="2362200" y="5867400"/>
                <a:chExt cx="3048000" cy="304800"/>
              </a:xfrm>
            </p:grpSpPr>
            <p:sp>
              <p:nvSpPr>
                <p:cNvPr id="92" name="Oval 91"/>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3" name="Oval 92"/>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4" name="Oval 93"/>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5" name="Oval 94"/>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 name="Oval 95"/>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Oval 96"/>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9" name="Oval 98"/>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00" name="Oval 99"/>
              <p:cNvSpPr/>
              <p:nvPr/>
            </p:nvSpPr>
            <p:spPr>
              <a:xfrm>
                <a:off x="5271247"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71247"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271247"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03" name="Oval 102"/>
              <p:cNvSpPr/>
              <p:nvPr/>
            </p:nvSpPr>
            <p:spPr>
              <a:xfrm>
                <a:off x="5271247"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553122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553122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553122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7" name="Oval 106"/>
              <p:cNvSpPr/>
              <p:nvPr/>
            </p:nvSpPr>
            <p:spPr>
              <a:xfrm>
                <a:off x="553122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791200"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5791200"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5791200"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1" name="Oval 110"/>
              <p:cNvSpPr/>
              <p:nvPr/>
            </p:nvSpPr>
            <p:spPr>
              <a:xfrm>
                <a:off x="5791200"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605117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605117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605117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5" name="Oval 114"/>
              <p:cNvSpPr/>
              <p:nvPr/>
            </p:nvSpPr>
            <p:spPr>
              <a:xfrm>
                <a:off x="605117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6311153"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6311153"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6311153"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19" name="Oval 118"/>
              <p:cNvSpPr/>
              <p:nvPr/>
            </p:nvSpPr>
            <p:spPr>
              <a:xfrm>
                <a:off x="6311153"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657112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657112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657112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Oval 122"/>
              <p:cNvSpPr/>
              <p:nvPr/>
            </p:nvSpPr>
            <p:spPr>
              <a:xfrm>
                <a:off x="657112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6831106"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831106"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6831106"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7" name="Oval 126"/>
              <p:cNvSpPr/>
              <p:nvPr/>
            </p:nvSpPr>
            <p:spPr>
              <a:xfrm>
                <a:off x="6831106"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7091082"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7091082"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7091082"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1" name="Oval 130"/>
              <p:cNvSpPr/>
              <p:nvPr/>
            </p:nvSpPr>
            <p:spPr>
              <a:xfrm>
                <a:off x="7091082"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7351059"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7351059"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7351059"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35" name="Oval 134"/>
              <p:cNvSpPr/>
              <p:nvPr/>
            </p:nvSpPr>
            <p:spPr>
              <a:xfrm>
                <a:off x="7351059"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7611035" y="170777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7611035" y="1967753"/>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7611035" y="2227729"/>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9" name="Oval 138"/>
              <p:cNvSpPr/>
              <p:nvPr/>
            </p:nvSpPr>
            <p:spPr>
              <a:xfrm>
                <a:off x="7611035" y="2487706"/>
                <a:ext cx="259976" cy="2599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139"/>
              <p:cNvGrpSpPr/>
              <p:nvPr/>
            </p:nvGrpSpPr>
            <p:grpSpPr>
              <a:xfrm>
                <a:off x="5271247" y="2227729"/>
                <a:ext cx="2599765" cy="259976"/>
                <a:chOff x="2362200" y="5867400"/>
                <a:chExt cx="3048000" cy="304800"/>
              </a:xfrm>
            </p:grpSpPr>
            <p:sp>
              <p:nvSpPr>
                <p:cNvPr id="141" name="Oval 140"/>
                <p:cNvSpPr/>
                <p:nvPr/>
              </p:nvSpPr>
              <p:spPr>
                <a:xfrm>
                  <a:off x="23622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2" name="Oval 141"/>
                <p:cNvSpPr/>
                <p:nvPr/>
              </p:nvSpPr>
              <p:spPr>
                <a:xfrm>
                  <a:off x="26670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Oval 142"/>
                <p:cNvSpPr/>
                <p:nvPr/>
              </p:nvSpPr>
              <p:spPr>
                <a:xfrm>
                  <a:off x="2971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p:cNvSpPr/>
                <p:nvPr/>
              </p:nvSpPr>
              <p:spPr>
                <a:xfrm>
                  <a:off x="3276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p:cNvSpPr/>
                <p:nvPr/>
              </p:nvSpPr>
              <p:spPr>
                <a:xfrm>
                  <a:off x="3581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Oval 145"/>
                <p:cNvSpPr/>
                <p:nvPr/>
              </p:nvSpPr>
              <p:spPr>
                <a:xfrm>
                  <a:off x="44958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Oval 146"/>
                <p:cNvSpPr/>
                <p:nvPr/>
              </p:nvSpPr>
              <p:spPr>
                <a:xfrm>
                  <a:off x="48006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Oval 147"/>
                <p:cNvSpPr/>
                <p:nvPr/>
              </p:nvSpPr>
              <p:spPr>
                <a:xfrm>
                  <a:off x="5105400" y="58674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8" name="Group 159"/>
              <p:cNvGrpSpPr/>
              <p:nvPr/>
            </p:nvGrpSpPr>
            <p:grpSpPr>
              <a:xfrm>
                <a:off x="5271247" y="2812676"/>
                <a:ext cx="2599765" cy="649941"/>
                <a:chOff x="2362200" y="3657600"/>
                <a:chExt cx="3048000" cy="762000"/>
              </a:xfrm>
            </p:grpSpPr>
            <p:sp>
              <p:nvSpPr>
                <p:cNvPr id="161" name="Oval 160"/>
                <p:cNvSpPr/>
                <p:nvPr/>
              </p:nvSpPr>
              <p:spPr>
                <a:xfrm>
                  <a:off x="2362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Oval 161"/>
                <p:cNvSpPr/>
                <p:nvPr/>
              </p:nvSpPr>
              <p:spPr>
                <a:xfrm>
                  <a:off x="2667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2971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3276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3581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p:cNvSpPr/>
                <p:nvPr/>
              </p:nvSpPr>
              <p:spPr>
                <a:xfrm>
                  <a:off x="38862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p:cNvSpPr/>
                <p:nvPr/>
              </p:nvSpPr>
              <p:spPr>
                <a:xfrm>
                  <a:off x="41910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Oval 167"/>
                <p:cNvSpPr/>
                <p:nvPr/>
              </p:nvSpPr>
              <p:spPr>
                <a:xfrm>
                  <a:off x="44958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Oval 168"/>
                <p:cNvSpPr/>
                <p:nvPr/>
              </p:nvSpPr>
              <p:spPr>
                <a:xfrm>
                  <a:off x="48006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Oval 169"/>
                <p:cNvSpPr/>
                <p:nvPr/>
              </p:nvSpPr>
              <p:spPr>
                <a:xfrm>
                  <a:off x="5105400" y="3657600"/>
                  <a:ext cx="304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2" name="Rectangle 171"/>
              <p:cNvSpPr/>
              <p:nvPr/>
            </p:nvSpPr>
            <p:spPr>
              <a:xfrm>
                <a:off x="4816288" y="1577788"/>
                <a:ext cx="324971" cy="1364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Decoder</a:t>
                </a:r>
              </a:p>
            </p:txBody>
          </p:sp>
          <p:grpSp>
            <p:nvGrpSpPr>
              <p:cNvPr id="225" name="Group 221"/>
              <p:cNvGrpSpPr/>
              <p:nvPr/>
            </p:nvGrpSpPr>
            <p:grpSpPr>
              <a:xfrm>
                <a:off x="5367438" y="3592606"/>
                <a:ext cx="2408682" cy="324970"/>
                <a:chOff x="5367438" y="3592606"/>
                <a:chExt cx="2408682" cy="324970"/>
              </a:xfrm>
            </p:grpSpPr>
            <p:sp>
              <p:nvSpPr>
                <p:cNvPr id="173" name="Oval 172"/>
                <p:cNvSpPr/>
                <p:nvPr/>
              </p:nvSpPr>
              <p:spPr>
                <a:xfrm>
                  <a:off x="5370038"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536743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536743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563001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5627415"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5627415"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588999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588739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588739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614996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6147368"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6147368"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41124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640864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640864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6667321"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6664721"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6664721"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6931197"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6928597"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6928597"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187274"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7184674"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184674"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7447250"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7444650"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7444650"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711126" y="3592606"/>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708526" y="3722594"/>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7708526" y="3852582"/>
                  <a:ext cx="64994" cy="64994"/>
                </a:xfrm>
                <a:prstGeom prst="ellipse">
                  <a:avLst/>
                </a:prstGeom>
                <a:solidFill>
                  <a:srgbClr val="1C1C1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227" name="Group 230"/>
            <p:cNvGrpSpPr/>
            <p:nvPr/>
          </p:nvGrpSpPr>
          <p:grpSpPr>
            <a:xfrm>
              <a:off x="3657600" y="1371600"/>
              <a:ext cx="1447800" cy="4953000"/>
              <a:chOff x="3657600" y="1371600"/>
              <a:chExt cx="1447800" cy="4953000"/>
            </a:xfrm>
          </p:grpSpPr>
          <p:sp>
            <p:nvSpPr>
              <p:cNvPr id="224" name="Rectangle 223"/>
              <p:cNvSpPr/>
              <p:nvPr/>
            </p:nvSpPr>
            <p:spPr>
              <a:xfrm>
                <a:off x="3657600" y="6019800"/>
                <a:ext cx="14478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Row Address</a:t>
                </a:r>
              </a:p>
            </p:txBody>
          </p:sp>
          <p:cxnSp>
            <p:nvCxnSpPr>
              <p:cNvPr id="226" name="Straight Arrow Connector 225"/>
              <p:cNvCxnSpPr>
                <a:stCxn id="224" idx="0"/>
              </p:cNvCxnSpPr>
              <p:nvPr/>
            </p:nvCxnSpPr>
            <p:spPr>
              <a:xfrm rot="5400000" flipH="1" flipV="1">
                <a:off x="2076450" y="3676650"/>
                <a:ext cx="4648200" cy="38100"/>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419600" y="2209800"/>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397566" y="4646612"/>
                <a:ext cx="381000" cy="1588"/>
              </a:xfrm>
              <a:prstGeom prst="straightConnector1">
                <a:avLst/>
              </a:prstGeom>
              <a:ln w="19050">
                <a:solidFill>
                  <a:schemeClr val="tx1">
                    <a:lumMod val="90000"/>
                    <a:lumOff val="10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5257800" y="6019800"/>
              <a:ext cx="2667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Column Read/Write</a:t>
              </a:r>
            </a:p>
          </p:txBody>
        </p:sp>
      </p:grpSp>
      <p:grpSp>
        <p:nvGrpSpPr>
          <p:cNvPr id="229" name="Group 203"/>
          <p:cNvGrpSpPr/>
          <p:nvPr/>
        </p:nvGrpSpPr>
        <p:grpSpPr>
          <a:xfrm>
            <a:off x="762000" y="2654028"/>
            <a:ext cx="1658630" cy="1994172"/>
            <a:chOff x="914400" y="1752601"/>
            <a:chExt cx="3485813" cy="4190999"/>
          </a:xfrm>
        </p:grpSpPr>
        <p:pic>
          <p:nvPicPr>
            <p:cNvPr id="206" name="Picture 205" descr="chip.jpg"/>
            <p:cNvPicPr>
              <a:picLocks noChangeAspect="1"/>
            </p:cNvPicPr>
            <p:nvPr/>
          </p:nvPicPr>
          <p:blipFill>
            <a:blip r:embed="rId2" cstate="print"/>
            <a:stretch>
              <a:fillRect/>
            </a:stretch>
          </p:blipFill>
          <p:spPr>
            <a:xfrm rot="5400000">
              <a:off x="564433" y="2102568"/>
              <a:ext cx="4185747" cy="3485813"/>
            </a:xfrm>
            <a:prstGeom prst="rect">
              <a:avLst/>
            </a:prstGeom>
          </p:spPr>
        </p:pic>
        <p:grpSp>
          <p:nvGrpSpPr>
            <p:cNvPr id="234" name="Group 237"/>
            <p:cNvGrpSpPr/>
            <p:nvPr/>
          </p:nvGrpSpPr>
          <p:grpSpPr>
            <a:xfrm>
              <a:off x="971214" y="1828801"/>
              <a:ext cx="3352797" cy="4114802"/>
              <a:chOff x="2438400" y="1828800"/>
              <a:chExt cx="3733800" cy="4419600"/>
            </a:xfrm>
          </p:grpSpPr>
          <p:sp>
            <p:nvSpPr>
              <p:cNvPr id="218" name="Rectangle 217"/>
              <p:cNvSpPr/>
              <p:nvPr/>
            </p:nvSpPr>
            <p:spPr>
              <a:xfrm>
                <a:off x="24384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9" name="Rectangle 218"/>
              <p:cNvSpPr/>
              <p:nvPr/>
            </p:nvSpPr>
            <p:spPr>
              <a:xfrm>
                <a:off x="4572000" y="1828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45720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1" name="Rectangle 220"/>
              <p:cNvSpPr/>
              <p:nvPr/>
            </p:nvSpPr>
            <p:spPr>
              <a:xfrm>
                <a:off x="45720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2" name="Rectangle 221"/>
              <p:cNvSpPr/>
              <p:nvPr/>
            </p:nvSpPr>
            <p:spPr>
              <a:xfrm>
                <a:off x="45720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3" name="Rectangle 222"/>
              <p:cNvSpPr/>
              <p:nvPr/>
            </p:nvSpPr>
            <p:spPr>
              <a:xfrm>
                <a:off x="2438400" y="5181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1" name="Rectangle 230"/>
              <p:cNvSpPr/>
              <p:nvPr/>
            </p:nvSpPr>
            <p:spPr>
              <a:xfrm>
                <a:off x="2438400" y="40386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3" name="Rectangle 232"/>
              <p:cNvSpPr/>
              <p:nvPr/>
            </p:nvSpPr>
            <p:spPr>
              <a:xfrm>
                <a:off x="2438400" y="2971800"/>
                <a:ext cx="16002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cxnSp>
        <p:nvCxnSpPr>
          <p:cNvPr id="235" name="Straight Arrow Connector 234"/>
          <p:cNvCxnSpPr/>
          <p:nvPr/>
        </p:nvCxnSpPr>
        <p:spPr>
          <a:xfrm flipV="1">
            <a:off x="2438400" y="1524000"/>
            <a:ext cx="2133600" cy="11430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16200000" flipH="1">
            <a:off x="1714500" y="4000500"/>
            <a:ext cx="2743200" cy="1295400"/>
          </a:xfrm>
          <a:prstGeom prst="straightConnector1">
            <a:avLst/>
          </a:prstGeom>
          <a:ln w="19050">
            <a:solidFill>
              <a:srgbClr val="C00000"/>
            </a:solidFill>
            <a:prstDash val="dash"/>
            <a:headEnd type="none"/>
            <a:tailEnd type="arrow"/>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95067" y="1371600"/>
            <a:ext cx="29577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Collection of Banks</a:t>
            </a:r>
          </a:p>
        </p:txBody>
      </p:sp>
      <p:cxnSp>
        <p:nvCxnSpPr>
          <p:cNvPr id="213" name="Curved Connector 212"/>
          <p:cNvCxnSpPr>
            <a:endCxn id="206" idx="1"/>
          </p:cNvCxnSpPr>
          <p:nvPr/>
        </p:nvCxnSpPr>
        <p:spPr>
          <a:xfrm rot="5400000">
            <a:off x="1373644" y="2198872"/>
            <a:ext cx="672828" cy="237484"/>
          </a:xfrm>
          <a:prstGeom prst="curvedConnector3">
            <a:avLst>
              <a:gd name="adj1" fmla="val 50000"/>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457200" y="6106180"/>
            <a:ext cx="35223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Collection of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Subarrays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6" name="Shape 215"/>
          <p:cNvCxnSpPr/>
          <p:nvPr/>
        </p:nvCxnSpPr>
        <p:spPr>
          <a:xfrm rot="5400000" flipH="1" flipV="1">
            <a:off x="2352816" y="4428984"/>
            <a:ext cx="1153180" cy="2201212"/>
          </a:xfrm>
          <a:prstGeom prst="curvedConnector2">
            <a:avLst/>
          </a:prstGeom>
          <a:ln w="28575">
            <a:solidFill>
              <a:schemeClr val="tx1">
                <a:lumMod val="90000"/>
                <a:lumOff val="10000"/>
              </a:schemeClr>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562600" y="3362848"/>
            <a:ext cx="25908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7530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600200"/>
            <a:ext cx="8458200" cy="4525963"/>
          </a:xfrm>
        </p:spPr>
        <p:txBody>
          <a:bodyPr>
            <a:normAutofit/>
          </a:bodyPr>
          <a:lstStyle/>
          <a:p>
            <a:pPr marL="514350" indent="-514350">
              <a:spcBef>
                <a:spcPts val="3000"/>
              </a:spcBef>
              <a:buFont typeface="+mj-lt"/>
              <a:buAutoNum type="arabicPeriod"/>
            </a:pPr>
            <a:r>
              <a:rPr lang="en-US" sz="3600" dirty="0"/>
              <a:t>What is DRAM?</a:t>
            </a:r>
          </a:p>
          <a:p>
            <a:pPr marL="514350" indent="-514350">
              <a:spcBef>
                <a:spcPts val="3000"/>
              </a:spcBef>
              <a:buFont typeface="+mj-lt"/>
              <a:buAutoNum type="arabicPeriod"/>
            </a:pPr>
            <a:r>
              <a:rPr lang="en-US" sz="3600" dirty="0"/>
              <a:t>DRAM Internal Organization</a:t>
            </a:r>
          </a:p>
          <a:p>
            <a:pPr marL="514350" indent="-514350">
              <a:spcBef>
                <a:spcPts val="3000"/>
              </a:spcBef>
              <a:buFont typeface="+mj-lt"/>
              <a:buAutoNum type="arabicPeriod"/>
            </a:pPr>
            <a:r>
              <a:rPr lang="en-US" sz="3600" dirty="0"/>
              <a:t>Problems and Solutions</a:t>
            </a:r>
          </a:p>
          <a:p>
            <a:pPr marL="914400" lvl="1" indent="-514350">
              <a:spcBef>
                <a:spcPts val="600"/>
              </a:spcBef>
            </a:pPr>
            <a:r>
              <a:rPr lang="en-US" dirty="0"/>
              <a:t>Latency (Tiered-Latency DRAM, HPCA 2013; Adaptive-Latency DRAM, HPCA 2015)</a:t>
            </a:r>
          </a:p>
          <a:p>
            <a:pPr marL="914400" lvl="1" indent="-514350">
              <a:spcBef>
                <a:spcPts val="600"/>
              </a:spcBef>
            </a:pPr>
            <a:r>
              <a:rPr lang="en-US" dirty="0"/>
              <a:t>Parallelism (</a:t>
            </a:r>
            <a:r>
              <a:rPr lang="en-US" dirty="0" err="1"/>
              <a:t>Subarray</a:t>
            </a:r>
            <a:r>
              <a:rPr lang="en-US" dirty="0"/>
              <a:t>-level Parallelism, ISCA 2012)</a:t>
            </a:r>
          </a:p>
          <a:p>
            <a:pPr marL="914400" lvl="1" indent="-514350">
              <a:spcBef>
                <a:spcPts val="3000"/>
              </a:spcBef>
            </a:pPr>
            <a:endParaRPr lang="en-US" dirty="0"/>
          </a:p>
          <a:p>
            <a:pPr>
              <a:spcBef>
                <a:spcPts val="3000"/>
              </a:spcBef>
            </a:pPr>
            <a:endParaRPr lang="en-US" dirty="0"/>
          </a:p>
        </p:txBody>
      </p:sp>
      <p:sp>
        <p:nvSpPr>
          <p:cNvPr id="5" name="Rectangle 4"/>
          <p:cNvSpPr/>
          <p:nvPr/>
        </p:nvSpPr>
        <p:spPr>
          <a:xfrm>
            <a:off x="381000" y="25146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381000" y="3429000"/>
            <a:ext cx="82296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F1941-7121-4DD9-905F-76A0714B05EC}" type="slidenum">
              <a:rPr kumimoji="0" 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2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74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1809-2523-4B75-9072-594F44E60FB8}"/>
              </a:ext>
            </a:extLst>
          </p:cNvPr>
          <p:cNvSpPr>
            <a:spLocks noGrp="1"/>
          </p:cNvSpPr>
          <p:nvPr>
            <p:ph type="title"/>
          </p:nvPr>
        </p:nvSpPr>
        <p:spPr/>
        <p:txBody>
          <a:bodyPr/>
          <a:lstStyle/>
          <a:p>
            <a:r>
              <a:rPr lang="en-US" dirty="0"/>
              <a:t>Review #4</a:t>
            </a:r>
            <a:endParaRPr lang="en-CA" dirty="0"/>
          </a:p>
        </p:txBody>
      </p:sp>
      <p:sp>
        <p:nvSpPr>
          <p:cNvPr id="3" name="Content Placeholder 2">
            <a:extLst>
              <a:ext uri="{FF2B5EF4-FFF2-40B4-BE49-F238E27FC236}">
                <a16:creationId xmlns:a16="http://schemas.microsoft.com/office/drawing/2014/main" id="{2639D818-3F4A-4547-BEE5-DA6CF871AB37}"/>
              </a:ext>
            </a:extLst>
          </p:cNvPr>
          <p:cNvSpPr>
            <a:spLocks noGrp="1"/>
          </p:cNvSpPr>
          <p:nvPr>
            <p:ph idx="1"/>
          </p:nvPr>
        </p:nvSpPr>
        <p:spPr/>
        <p:txBody>
          <a:bodyPr/>
          <a:lstStyle/>
          <a:p>
            <a:r>
              <a:rPr lang="en-CA" b="1" dirty="0" err="1">
                <a:solidFill>
                  <a:srgbClr val="0033CC"/>
                </a:solidFill>
                <a:latin typeface="Helvetica Neue"/>
              </a:rPr>
              <a:t>RowClone</a:t>
            </a:r>
            <a:r>
              <a:rPr lang="en-CA" b="1" dirty="0">
                <a:solidFill>
                  <a:srgbClr val="0033CC"/>
                </a:solidFill>
                <a:latin typeface="Helvetica Neue"/>
              </a:rPr>
              <a:t>: Fast and Energy-Efficient In-DRAM Bulk Data Copy and Initialization</a:t>
            </a:r>
            <a:br>
              <a:rPr lang="en-CA" dirty="0">
                <a:solidFill>
                  <a:srgbClr val="0033CC"/>
                </a:solidFill>
              </a:rPr>
            </a:br>
            <a:r>
              <a:rPr lang="en-CA" dirty="0" err="1">
                <a:solidFill>
                  <a:srgbClr val="333333"/>
                </a:solidFill>
                <a:latin typeface="Helvetica Neue"/>
              </a:rPr>
              <a:t>Vivek</a:t>
            </a:r>
            <a:r>
              <a:rPr lang="en-CA" dirty="0">
                <a:solidFill>
                  <a:srgbClr val="333333"/>
                </a:solidFill>
                <a:latin typeface="Helvetica Neue"/>
              </a:rPr>
              <a:t> </a:t>
            </a:r>
            <a:r>
              <a:rPr lang="en-CA" dirty="0" err="1">
                <a:solidFill>
                  <a:srgbClr val="333333"/>
                </a:solidFill>
                <a:latin typeface="Helvetica Neue"/>
              </a:rPr>
              <a:t>Seshadri</a:t>
            </a:r>
            <a:r>
              <a:rPr lang="en-CA" dirty="0">
                <a:solidFill>
                  <a:srgbClr val="333333"/>
                </a:solidFill>
                <a:latin typeface="Helvetica Neue"/>
              </a:rPr>
              <a:t> et al., </a:t>
            </a:r>
            <a:r>
              <a:rPr lang="en-CA" i="1" dirty="0">
                <a:solidFill>
                  <a:srgbClr val="333333"/>
                </a:solidFill>
                <a:latin typeface="Helvetica Neue"/>
              </a:rPr>
              <a:t>MICRO 2013</a:t>
            </a:r>
            <a:endParaRPr lang="en-CA" dirty="0"/>
          </a:p>
        </p:txBody>
      </p:sp>
      <p:sp>
        <p:nvSpPr>
          <p:cNvPr id="4" name="Slide Number Placeholder 3">
            <a:extLst>
              <a:ext uri="{FF2B5EF4-FFF2-40B4-BE49-F238E27FC236}">
                <a16:creationId xmlns:a16="http://schemas.microsoft.com/office/drawing/2014/main" id="{807A132B-88CD-434C-9C53-D4683D07BC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2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6345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Main Memory Fundamentals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2022</a:t>
            </a:r>
            <a:endParaRPr lang="en-CA" dirty="0">
              <a:solidFill>
                <a:schemeClr val="tx1"/>
              </a:solidFill>
            </a:endParaRPr>
          </a:p>
        </p:txBody>
      </p:sp>
      <p:sp>
        <p:nvSpPr>
          <p:cNvPr id="3" name="Rectangle 2">
            <a:extLst>
              <a:ext uri="{FF2B5EF4-FFF2-40B4-BE49-F238E27FC236}">
                <a16:creationId xmlns:a16="http://schemas.microsoft.com/office/drawing/2014/main" id="{FEA2E33A-EA90-4EC4-B1F5-051D808F97CF}"/>
              </a:ext>
            </a:extLst>
          </p:cNvPr>
          <p:cNvSpPr/>
          <p:nvPr/>
        </p:nvSpPr>
        <p:spPr>
          <a:xfrm>
            <a:off x="1371600" y="5947139"/>
            <a:ext cx="65532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The content of this lecture is adapted from the slides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1F497D"/>
                </a:solidFill>
                <a:effectLst/>
                <a:uLnTx/>
                <a:uFillTx/>
                <a:latin typeface="Calibri"/>
                <a:ea typeface="+mn-ea"/>
                <a:cs typeface="+mn-cs"/>
              </a:rPr>
              <a:t>Vivek</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Seshadri</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Donghyuk</a:t>
            </a:r>
            <a:r>
              <a:rPr kumimoji="0" lang="en-US" sz="1800" b="1" i="1" u="none" strike="noStrike" kern="1200" cap="none" spc="0" normalizeH="0" baseline="0" noProof="0" dirty="0">
                <a:ln>
                  <a:noFill/>
                </a:ln>
                <a:solidFill>
                  <a:srgbClr val="1F497D"/>
                </a:solidFill>
                <a:effectLst/>
                <a:uLnTx/>
                <a:uFillTx/>
                <a:latin typeface="Calibri"/>
                <a:ea typeface="+mn-ea"/>
                <a:cs typeface="+mn-cs"/>
              </a:rPr>
              <a:t> Lee,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Yoongu</a:t>
            </a:r>
            <a:r>
              <a:rPr kumimoji="0" lang="en-US" sz="1800" b="1" i="1" u="none" strike="noStrike" kern="1200" cap="none" spc="0" normalizeH="0" baseline="0" noProof="0" dirty="0">
                <a:ln>
                  <a:noFill/>
                </a:ln>
                <a:solidFill>
                  <a:srgbClr val="1F497D"/>
                </a:solidFill>
                <a:effectLst/>
                <a:uLnTx/>
                <a:uFillTx/>
                <a:latin typeface="Calibri"/>
                <a:ea typeface="+mn-ea"/>
                <a:cs typeface="+mn-cs"/>
              </a:rPr>
              <a:t> Kim,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F497D"/>
                </a:solidFill>
                <a:effectLst/>
                <a:uLnTx/>
                <a:uFillTx/>
                <a:latin typeface="Calibri"/>
                <a:ea typeface="+mn-ea"/>
                <a:cs typeface="+mn-cs"/>
              </a:rPr>
              <a:t>and lectures of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Onur</a:t>
            </a:r>
            <a:r>
              <a:rPr kumimoji="0" lang="en-US" sz="1800" b="1" i="1" u="none" strike="noStrike" kern="1200" cap="none" spc="0" normalizeH="0" baseline="0" noProof="0" dirty="0">
                <a:ln>
                  <a:noFill/>
                </a:ln>
                <a:solidFill>
                  <a:srgbClr val="1F497D"/>
                </a:solidFill>
                <a:effectLst/>
                <a:uLnTx/>
                <a:uFillTx/>
                <a:latin typeface="Calibri"/>
                <a:ea typeface="+mn-ea"/>
                <a:cs typeface="+mn-cs"/>
              </a:rPr>
              <a:t> </a:t>
            </a:r>
            <a:r>
              <a:rPr kumimoji="0" lang="en-US" sz="1800" b="1" i="1" u="none" strike="noStrike" kern="1200" cap="none" spc="0" normalizeH="0" baseline="0" noProof="0" dirty="0" err="1">
                <a:ln>
                  <a:noFill/>
                </a:ln>
                <a:solidFill>
                  <a:srgbClr val="1F497D"/>
                </a:solidFill>
                <a:effectLst/>
                <a:uLnTx/>
                <a:uFillTx/>
                <a:latin typeface="Calibri"/>
                <a:ea typeface="+mn-ea"/>
                <a:cs typeface="+mn-cs"/>
              </a:rPr>
              <a:t>Mutlu</a:t>
            </a:r>
            <a:r>
              <a:rPr kumimoji="0" lang="en-US" sz="1800" b="1" i="1" u="none" strike="noStrike" kern="1200" cap="none" spc="0" normalizeH="0" baseline="0" noProof="0" dirty="0">
                <a:ln>
                  <a:noFill/>
                </a:ln>
                <a:solidFill>
                  <a:srgbClr val="1F497D"/>
                </a:solidFill>
                <a:effectLst/>
                <a:uLnTx/>
                <a:uFillTx/>
                <a:latin typeface="Calibri"/>
                <a:ea typeface="+mn-ea"/>
                <a:cs typeface="+mn-cs"/>
              </a:rPr>
              <a:t> @ ETH and CMU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0542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a:xfrm>
            <a:off x="419100" y="-24493"/>
            <a:ext cx="8229600" cy="1143000"/>
          </a:xfrm>
        </p:spPr>
        <p:txBody>
          <a:bodyPr/>
          <a:lstStyle/>
          <a:p>
            <a:r>
              <a:rPr lang="en-US" altLang="en-US" dirty="0">
                <a:ea typeface="ＭＳ Ｐゴシック" charset="-128"/>
              </a:rPr>
              <a:t>Cache Size</a:t>
            </a:r>
          </a:p>
        </p:txBody>
      </p:sp>
      <p:sp>
        <p:nvSpPr>
          <p:cNvPr id="14339" name="Content Placeholder 2"/>
          <p:cNvSpPr>
            <a:spLocks noGrp="1"/>
          </p:cNvSpPr>
          <p:nvPr>
            <p:ph idx="1"/>
          </p:nvPr>
        </p:nvSpPr>
        <p:spPr>
          <a:xfrm>
            <a:off x="76200" y="996950"/>
            <a:ext cx="8610600" cy="5194300"/>
          </a:xfrm>
        </p:spPr>
        <p:txBody>
          <a:bodyPr>
            <a:normAutofit fontScale="85000" lnSpcReduction="20000"/>
          </a:bodyPr>
          <a:lstStyle/>
          <a:p>
            <a:r>
              <a:rPr lang="en-US" altLang="en-US" dirty="0">
                <a:ea typeface="ＭＳ Ｐゴシック" charset="-128"/>
              </a:rPr>
              <a:t>Cache size: total data (not including tag) capacity</a:t>
            </a:r>
          </a:p>
          <a:p>
            <a:pPr lvl="1"/>
            <a:r>
              <a:rPr lang="en-US" altLang="en-US" dirty="0">
                <a:ea typeface="ＭＳ Ｐゴシック" charset="-128"/>
              </a:rPr>
              <a:t> bigger can exploit temporal locality better</a:t>
            </a:r>
          </a:p>
          <a:p>
            <a:pPr lvl="1"/>
            <a:r>
              <a:rPr lang="en-US" altLang="en-US" dirty="0">
                <a:ea typeface="ＭＳ Ｐゴシック" charset="-128"/>
              </a:rPr>
              <a:t> not ALWAYS better</a:t>
            </a:r>
          </a:p>
          <a:p>
            <a:r>
              <a:rPr lang="en-US" altLang="en-US" dirty="0">
                <a:ea typeface="ＭＳ Ｐゴシック" charset="-128"/>
              </a:rPr>
              <a:t>Too large a cache adversely affects hit and miss latency</a:t>
            </a:r>
          </a:p>
          <a:p>
            <a:pPr lvl="1"/>
            <a:r>
              <a:rPr lang="en-US" altLang="en-US" dirty="0">
                <a:ea typeface="ＭＳ Ｐゴシック" charset="-128"/>
              </a:rPr>
              <a:t> smaller is faster =&gt; bigger is slower</a:t>
            </a:r>
          </a:p>
          <a:p>
            <a:pPr lvl="1"/>
            <a:r>
              <a:rPr lang="en-US" altLang="en-US" dirty="0">
                <a:ea typeface="ＭＳ Ｐゴシック" charset="-128"/>
              </a:rPr>
              <a:t> access time may degrade critical path</a:t>
            </a:r>
          </a:p>
          <a:p>
            <a:r>
              <a:rPr lang="en-US" altLang="en-US" dirty="0">
                <a:ea typeface="ＭＳ Ｐゴシック" charset="-128"/>
              </a:rPr>
              <a:t>Too small a cache</a:t>
            </a:r>
          </a:p>
          <a:p>
            <a:pPr lvl="1"/>
            <a:r>
              <a:rPr lang="en-US" altLang="en-US" dirty="0">
                <a:ea typeface="ＭＳ Ｐゴシック" charset="-128"/>
              </a:rPr>
              <a:t> </a:t>
            </a:r>
            <a:r>
              <a:rPr lang="en-US" altLang="en-US" dirty="0" err="1">
                <a:ea typeface="ＭＳ Ｐゴシック" charset="-128"/>
              </a:rPr>
              <a:t>doesn</a:t>
            </a:r>
            <a:r>
              <a:rPr lang="ja-JP" altLang="en-US" dirty="0">
                <a:ea typeface="ＭＳ Ｐゴシック" charset="-128"/>
              </a:rPr>
              <a:t>’</a:t>
            </a:r>
            <a:r>
              <a:rPr lang="en-US" altLang="ja-JP" dirty="0">
                <a:ea typeface="ＭＳ Ｐゴシック" charset="-128"/>
              </a:rPr>
              <a:t>t exploit temporal locality well</a:t>
            </a:r>
          </a:p>
          <a:p>
            <a:pPr lvl="1"/>
            <a:r>
              <a:rPr lang="en-US" altLang="en-US" dirty="0">
                <a:ea typeface="ＭＳ Ｐゴシック" charset="-128"/>
              </a:rPr>
              <a:t> useful data replaced often</a:t>
            </a:r>
          </a:p>
          <a:p>
            <a:pPr lvl="1"/>
            <a:endParaRPr lang="en-US" altLang="en-US" dirty="0">
              <a:ea typeface="ＭＳ Ｐゴシック" charset="-128"/>
            </a:endParaRPr>
          </a:p>
          <a:p>
            <a:r>
              <a:rPr lang="en-US" altLang="en-US" dirty="0">
                <a:solidFill>
                  <a:srgbClr val="0000FF"/>
                </a:solidFill>
                <a:ea typeface="ＭＳ Ｐゴシック" charset="-128"/>
              </a:rPr>
              <a:t>Working set</a:t>
            </a:r>
            <a:r>
              <a:rPr lang="en-US" altLang="en-US" dirty="0">
                <a:ea typeface="ＭＳ Ｐゴシック" charset="-128"/>
              </a:rPr>
              <a:t>: the whole set of data                                                    the executing application references </a:t>
            </a:r>
          </a:p>
          <a:p>
            <a:pPr lvl="1"/>
            <a:r>
              <a:rPr lang="en-US" altLang="en-US" dirty="0">
                <a:ea typeface="ＭＳ Ｐゴシック" charset="-128"/>
              </a:rPr>
              <a:t>Within a time interval </a:t>
            </a:r>
          </a:p>
          <a:p>
            <a:endParaRPr lang="en-US" altLang="en-US" dirty="0">
              <a:ea typeface="ＭＳ Ｐゴシック" charset="-128"/>
            </a:endParaRPr>
          </a:p>
        </p:txBody>
      </p:sp>
      <p:sp>
        <p:nvSpPr>
          <p:cNvPr id="237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867FEFD5-2E7E-4741-B216-3E593C0E0229}"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37572" name="Freeform 4"/>
          <p:cNvSpPr>
            <a:spLocks/>
          </p:cNvSpPr>
          <p:nvPr/>
        </p:nvSpPr>
        <p:spPr bwMode="auto">
          <a:xfrm>
            <a:off x="5791200" y="3505200"/>
            <a:ext cx="3048000" cy="2286000"/>
          </a:xfrm>
          <a:custGeom>
            <a:avLst/>
            <a:gdLst>
              <a:gd name="T0" fmla="*/ 0 w 1920"/>
              <a:gd name="T1" fmla="*/ 0 h 1440"/>
              <a:gd name="T2" fmla="*/ 0 w 1920"/>
              <a:gd name="T3" fmla="*/ 2147483646 h 1440"/>
              <a:gd name="T4" fmla="*/ 2147483646 w 1920"/>
              <a:gd name="T5" fmla="*/ 2147483646 h 1440"/>
              <a:gd name="T6" fmla="*/ 0 60000 65536"/>
              <a:gd name="T7" fmla="*/ 0 60000 65536"/>
              <a:gd name="T8" fmla="*/ 0 60000 65536"/>
              <a:gd name="T9" fmla="*/ 0 w 1920"/>
              <a:gd name="T10" fmla="*/ 0 h 1440"/>
              <a:gd name="T11" fmla="*/ 1920 w 1920"/>
              <a:gd name="T12" fmla="*/ 1440 h 1440"/>
            </a:gdLst>
            <a:ahLst/>
            <a:cxnLst>
              <a:cxn ang="T6">
                <a:pos x="T0" y="T1"/>
              </a:cxn>
              <a:cxn ang="T7">
                <a:pos x="T2" y="T3"/>
              </a:cxn>
              <a:cxn ang="T8">
                <a:pos x="T4" y="T5"/>
              </a:cxn>
            </a:cxnLst>
            <a:rect l="T9" t="T10" r="T11" b="T12"/>
            <a:pathLst>
              <a:path w="1920" h="1440">
                <a:moveTo>
                  <a:pt x="0" y="0"/>
                </a:moveTo>
                <a:lnTo>
                  <a:pt x="0" y="1440"/>
                </a:lnTo>
                <a:lnTo>
                  <a:pt x="1920" y="1440"/>
                </a:ln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3" name="Text Box 5"/>
          <p:cNvSpPr txBox="1">
            <a:spLocks noChangeArrowheads="1"/>
          </p:cNvSpPr>
          <p:nvPr/>
        </p:nvSpPr>
        <p:spPr bwMode="auto">
          <a:xfrm>
            <a:off x="5764213" y="3276600"/>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hit rate</a:t>
            </a:r>
          </a:p>
        </p:txBody>
      </p:sp>
      <p:sp>
        <p:nvSpPr>
          <p:cNvPr id="237574" name="Text Box 6"/>
          <p:cNvSpPr txBox="1">
            <a:spLocks noChangeArrowheads="1"/>
          </p:cNvSpPr>
          <p:nvPr/>
        </p:nvSpPr>
        <p:spPr bwMode="auto">
          <a:xfrm>
            <a:off x="7869238" y="582136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cache size</a:t>
            </a:r>
          </a:p>
        </p:txBody>
      </p:sp>
      <p:sp>
        <p:nvSpPr>
          <p:cNvPr id="237575" name="Line 8"/>
          <p:cNvSpPr>
            <a:spLocks noChangeShapeType="1"/>
          </p:cNvSpPr>
          <p:nvPr/>
        </p:nvSpPr>
        <p:spPr bwMode="auto">
          <a:xfrm>
            <a:off x="7010400" y="3124200"/>
            <a:ext cx="0" cy="2667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6" name="Oval 9"/>
          <p:cNvSpPr>
            <a:spLocks noChangeArrowheads="1"/>
          </p:cNvSpPr>
          <p:nvPr/>
        </p:nvSpPr>
        <p:spPr bwMode="auto">
          <a:xfrm>
            <a:off x="6934200" y="5715000"/>
            <a:ext cx="152400" cy="152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37577" name="Text Box 10"/>
          <p:cNvSpPr txBox="1">
            <a:spLocks noChangeArrowheads="1"/>
          </p:cNvSpPr>
          <p:nvPr/>
        </p:nvSpPr>
        <p:spPr bwMode="auto">
          <a:xfrm>
            <a:off x="7620000" y="4364038"/>
            <a:ext cx="13477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a:t>
            </a:r>
            <a:r>
              <a:rPr kumimoji="0" lang="en-US" altLang="ja-JP" sz="1600" b="0" i="0" u="none" strike="noStrike" kern="1200" cap="none" spc="0" normalizeH="0" baseline="0" noProof="0">
                <a:ln>
                  <a:noFill/>
                </a:ln>
                <a:solidFill>
                  <a:srgbClr val="FF0000"/>
                </a:solidFill>
                <a:effectLst/>
                <a:uLnTx/>
                <a:uFillTx/>
                <a:latin typeface="Arial" charset="0"/>
                <a:ea typeface="ＭＳ Ｐゴシック" charset="-128"/>
                <a:cs typeface="+mn-cs"/>
              </a:rPr>
              <a:t>working set</a:t>
            </a:r>
            <a:r>
              <a:rPr kumimoji="0" lang="ja-JP"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a:t>
            </a:r>
            <a:endParaRPr kumimoji="0" lang="en-US" altLang="ja-JP" sz="1600" b="0" i="0" u="none" strike="noStrike" kern="1200" cap="none" spc="0" normalizeH="0" baseline="0" noProof="0">
              <a:ln>
                <a:noFill/>
              </a:ln>
              <a:solidFill>
                <a:srgbClr val="FF0000"/>
              </a:solidFill>
              <a:effectLst/>
              <a:uLnTx/>
              <a:uFillTx/>
              <a:latin typeface="Arial" charset="0"/>
              <a:ea typeface="ＭＳ Ｐゴシック"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FF0000"/>
                </a:solidFill>
                <a:effectLst/>
                <a:uLnTx/>
                <a:uFillTx/>
                <a:latin typeface="Arial" charset="0"/>
                <a:ea typeface="ＭＳ Ｐゴシック" charset="-128"/>
                <a:cs typeface="+mn-cs"/>
              </a:rPr>
              <a:t> size</a:t>
            </a:r>
          </a:p>
        </p:txBody>
      </p:sp>
      <p:sp>
        <p:nvSpPr>
          <p:cNvPr id="237578" name="Freeform 11"/>
          <p:cNvSpPr>
            <a:spLocks/>
          </p:cNvSpPr>
          <p:nvPr/>
        </p:nvSpPr>
        <p:spPr bwMode="auto">
          <a:xfrm>
            <a:off x="7086600" y="4711700"/>
            <a:ext cx="990600" cy="1003300"/>
          </a:xfrm>
          <a:custGeom>
            <a:avLst/>
            <a:gdLst>
              <a:gd name="T0" fmla="*/ 2147483646 w 624"/>
              <a:gd name="T1" fmla="*/ 2147483646 h 632"/>
              <a:gd name="T2" fmla="*/ 2147483646 w 624"/>
              <a:gd name="T3" fmla="*/ 2147483646 h 632"/>
              <a:gd name="T4" fmla="*/ 2147483646 w 624"/>
              <a:gd name="T5" fmla="*/ 2147483646 h 632"/>
              <a:gd name="T6" fmla="*/ 0 w 624"/>
              <a:gd name="T7" fmla="*/ 2147483646 h 632"/>
              <a:gd name="T8" fmla="*/ 0 60000 65536"/>
              <a:gd name="T9" fmla="*/ 0 60000 65536"/>
              <a:gd name="T10" fmla="*/ 0 60000 65536"/>
              <a:gd name="T11" fmla="*/ 0 60000 65536"/>
              <a:gd name="T12" fmla="*/ 0 w 624"/>
              <a:gd name="T13" fmla="*/ 0 h 632"/>
              <a:gd name="T14" fmla="*/ 624 w 624"/>
              <a:gd name="T15" fmla="*/ 632 h 632"/>
            </a:gdLst>
            <a:ahLst/>
            <a:cxnLst>
              <a:cxn ang="T8">
                <a:pos x="T0" y="T1"/>
              </a:cxn>
              <a:cxn ang="T9">
                <a:pos x="T2" y="T3"/>
              </a:cxn>
              <a:cxn ang="T10">
                <a:pos x="T4" y="T5"/>
              </a:cxn>
              <a:cxn ang="T11">
                <a:pos x="T6" y="T7"/>
              </a:cxn>
            </a:cxnLst>
            <a:rect l="T12" t="T13" r="T14" b="T15"/>
            <a:pathLst>
              <a:path w="624" h="632">
                <a:moveTo>
                  <a:pt x="624" y="8"/>
                </a:moveTo>
                <a:cubicBezTo>
                  <a:pt x="484" y="4"/>
                  <a:pt x="344" y="0"/>
                  <a:pt x="288" y="56"/>
                </a:cubicBezTo>
                <a:cubicBezTo>
                  <a:pt x="232" y="112"/>
                  <a:pt x="336" y="248"/>
                  <a:pt x="288" y="344"/>
                </a:cubicBezTo>
                <a:cubicBezTo>
                  <a:pt x="240" y="440"/>
                  <a:pt x="120" y="536"/>
                  <a:pt x="0" y="632"/>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579" name="Freeform 7"/>
          <p:cNvSpPr>
            <a:spLocks/>
          </p:cNvSpPr>
          <p:nvPr/>
        </p:nvSpPr>
        <p:spPr bwMode="auto">
          <a:xfrm>
            <a:off x="5791200" y="3505200"/>
            <a:ext cx="2895600" cy="2286000"/>
          </a:xfrm>
          <a:custGeom>
            <a:avLst/>
            <a:gdLst>
              <a:gd name="T0" fmla="*/ 0 w 1824"/>
              <a:gd name="T1" fmla="*/ 2147483646 h 1440"/>
              <a:gd name="T2" fmla="*/ 2147483646 w 1824"/>
              <a:gd name="T3" fmla="*/ 2147483646 h 1440"/>
              <a:gd name="T4" fmla="*/ 2147483646 w 1824"/>
              <a:gd name="T5" fmla="*/ 2147483646 h 1440"/>
              <a:gd name="T6" fmla="*/ 2147483646 w 1824"/>
              <a:gd name="T7" fmla="*/ 2147483646 h 1440"/>
              <a:gd name="T8" fmla="*/ 2147483646 w 1824"/>
              <a:gd name="T9" fmla="*/ 0 h 1440"/>
              <a:gd name="T10" fmla="*/ 0 60000 65536"/>
              <a:gd name="T11" fmla="*/ 0 60000 65536"/>
              <a:gd name="T12" fmla="*/ 0 60000 65536"/>
              <a:gd name="T13" fmla="*/ 0 60000 65536"/>
              <a:gd name="T14" fmla="*/ 0 60000 65536"/>
              <a:gd name="T15" fmla="*/ 0 w 1824"/>
              <a:gd name="T16" fmla="*/ 0 h 1440"/>
              <a:gd name="T17" fmla="*/ 1824 w 1824"/>
              <a:gd name="T18" fmla="*/ 1440 h 1440"/>
            </a:gdLst>
            <a:ahLst/>
            <a:cxnLst>
              <a:cxn ang="T10">
                <a:pos x="T0" y="T1"/>
              </a:cxn>
              <a:cxn ang="T11">
                <a:pos x="T2" y="T3"/>
              </a:cxn>
              <a:cxn ang="T12">
                <a:pos x="T4" y="T5"/>
              </a:cxn>
              <a:cxn ang="T13">
                <a:pos x="T6" y="T7"/>
              </a:cxn>
              <a:cxn ang="T14">
                <a:pos x="T8" y="T9"/>
              </a:cxn>
            </a:cxnLst>
            <a:rect l="T15" t="T16" r="T17" b="T18"/>
            <a:pathLst>
              <a:path w="1824" h="1440">
                <a:moveTo>
                  <a:pt x="0" y="1440"/>
                </a:moveTo>
                <a:cubicBezTo>
                  <a:pt x="36" y="1220"/>
                  <a:pt x="72" y="1000"/>
                  <a:pt x="144" y="816"/>
                </a:cubicBezTo>
                <a:cubicBezTo>
                  <a:pt x="216" y="632"/>
                  <a:pt x="318" y="457"/>
                  <a:pt x="432" y="336"/>
                </a:cubicBezTo>
                <a:cubicBezTo>
                  <a:pt x="546" y="215"/>
                  <a:pt x="597" y="146"/>
                  <a:pt x="829" y="90"/>
                </a:cubicBezTo>
                <a:cubicBezTo>
                  <a:pt x="1061" y="34"/>
                  <a:pt x="1617" y="19"/>
                  <a:pt x="18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113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a:xfrm>
            <a:off x="457200" y="-90487"/>
            <a:ext cx="8229600" cy="1143000"/>
          </a:xfrm>
        </p:spPr>
        <p:txBody>
          <a:bodyPr/>
          <a:lstStyle/>
          <a:p>
            <a:r>
              <a:rPr lang="en-US" altLang="en-US" dirty="0">
                <a:ea typeface="ＭＳ Ｐゴシック" charset="-128"/>
              </a:rPr>
              <a:t>Block Size</a:t>
            </a:r>
          </a:p>
        </p:txBody>
      </p:sp>
      <p:sp>
        <p:nvSpPr>
          <p:cNvPr id="3" name="Content Placeholder 2"/>
          <p:cNvSpPr>
            <a:spLocks noGrp="1"/>
          </p:cNvSpPr>
          <p:nvPr>
            <p:ph idx="1"/>
          </p:nvPr>
        </p:nvSpPr>
        <p:spPr>
          <a:xfrm>
            <a:off x="228600" y="901700"/>
            <a:ext cx="8915400" cy="5194300"/>
          </a:xfrm>
        </p:spPr>
        <p:txBody>
          <a:bodyPr>
            <a:normAutofit fontScale="85000" lnSpcReduction="20000"/>
          </a:bodyPr>
          <a:lstStyle/>
          <a:p>
            <a:r>
              <a:rPr lang="en-US" altLang="en-US" dirty="0">
                <a:ea typeface="ＭＳ Ｐゴシック" charset="-128"/>
              </a:rPr>
              <a:t>Block size is the data that is associated with an address tag </a:t>
            </a:r>
          </a:p>
          <a:p>
            <a:pPr lvl="1"/>
            <a:r>
              <a:rPr lang="en-US" altLang="en-US" dirty="0">
                <a:ea typeface="ＭＳ Ｐゴシック" charset="-128"/>
              </a:rPr>
              <a:t> not necessarily the unit of transfer between hierarchies</a:t>
            </a:r>
          </a:p>
          <a:p>
            <a:pPr lvl="2"/>
            <a:r>
              <a:rPr lang="en-US" altLang="en-US" dirty="0">
                <a:solidFill>
                  <a:srgbClr val="0000FF"/>
                </a:solidFill>
                <a:ea typeface="ＭＳ Ｐゴシック" charset="-128"/>
              </a:rPr>
              <a:t>Sub-blocking: A block divided into multiple pieces (each with V bit)</a:t>
            </a:r>
          </a:p>
          <a:p>
            <a:pPr lvl="3"/>
            <a:r>
              <a:rPr lang="en-US" altLang="en-US" dirty="0">
                <a:solidFill>
                  <a:srgbClr val="0000FF"/>
                </a:solidFill>
                <a:ea typeface="ＭＳ Ｐゴシック" charset="-128"/>
              </a:rPr>
              <a:t>Can improve </a:t>
            </a:r>
            <a:r>
              <a:rPr lang="ja-JP" altLang="en-US" dirty="0">
                <a:solidFill>
                  <a:srgbClr val="0000FF"/>
                </a:solidFill>
                <a:ea typeface="ＭＳ Ｐゴシック" charset="-128"/>
              </a:rPr>
              <a:t>“</a:t>
            </a:r>
            <a:r>
              <a:rPr lang="en-US" altLang="ja-JP" dirty="0">
                <a:solidFill>
                  <a:srgbClr val="0000FF"/>
                </a:solidFill>
                <a:ea typeface="ＭＳ Ｐゴシック" charset="-128"/>
              </a:rPr>
              <a:t>write</a:t>
            </a:r>
            <a:r>
              <a:rPr lang="ja-JP" altLang="en-US" dirty="0">
                <a:solidFill>
                  <a:srgbClr val="0000FF"/>
                </a:solidFill>
                <a:ea typeface="ＭＳ Ｐゴシック" charset="-128"/>
              </a:rPr>
              <a:t>”</a:t>
            </a:r>
            <a:r>
              <a:rPr lang="en-US" altLang="ja-JP" dirty="0">
                <a:solidFill>
                  <a:srgbClr val="0000FF"/>
                </a:solidFill>
                <a:ea typeface="ＭＳ Ｐゴシック" charset="-128"/>
              </a:rPr>
              <a:t> performance</a:t>
            </a:r>
          </a:p>
          <a:p>
            <a:endParaRPr lang="en-US" altLang="en-US" sz="2000" dirty="0">
              <a:ea typeface="ＭＳ Ｐゴシック" charset="-128"/>
            </a:endParaRPr>
          </a:p>
          <a:p>
            <a:r>
              <a:rPr lang="en-US" altLang="en-US" dirty="0">
                <a:ea typeface="ＭＳ Ｐゴシック" charset="-128"/>
              </a:rPr>
              <a:t>Too small blocks</a:t>
            </a:r>
          </a:p>
          <a:p>
            <a:pPr lvl="1"/>
            <a:r>
              <a:rPr lang="en-US" altLang="en-US" dirty="0">
                <a:ea typeface="ＭＳ Ｐゴシック" charset="-128"/>
              </a:rPr>
              <a:t> don’t exploit spatial locality well</a:t>
            </a:r>
          </a:p>
          <a:p>
            <a:pPr lvl="1"/>
            <a:r>
              <a:rPr lang="en-US" altLang="en-US" dirty="0">
                <a:ea typeface="ＭＳ Ｐゴシック" charset="-128"/>
              </a:rPr>
              <a:t> have larger tag overhead</a:t>
            </a:r>
          </a:p>
          <a:p>
            <a:endParaRPr lang="en-US" altLang="en-US" sz="2000" dirty="0">
              <a:ea typeface="ＭＳ Ｐゴシック" charset="-128"/>
            </a:endParaRPr>
          </a:p>
          <a:p>
            <a:r>
              <a:rPr lang="en-US" altLang="en-US" dirty="0">
                <a:ea typeface="ＭＳ Ｐゴシック" charset="-128"/>
              </a:rPr>
              <a:t>Too large blocks</a:t>
            </a:r>
          </a:p>
          <a:p>
            <a:pPr lvl="1"/>
            <a:r>
              <a:rPr lang="en-US" altLang="en-US" dirty="0">
                <a:ea typeface="ＭＳ Ｐゴシック" charset="-128"/>
              </a:rPr>
              <a:t>too few total # of blocks </a:t>
            </a:r>
            <a:r>
              <a:rPr lang="en-US" altLang="en-US" dirty="0">
                <a:ea typeface="ＭＳ Ｐゴシック" charset="-128"/>
                <a:sym typeface="Wingdings" charset="2"/>
              </a:rPr>
              <a:t> less</a:t>
            </a:r>
          </a:p>
          <a:p>
            <a:pPr lvl="2">
              <a:buFont typeface="Wingdings" charset="2"/>
              <a:buNone/>
            </a:pPr>
            <a:r>
              <a:rPr lang="en-US" altLang="en-US" sz="2200" dirty="0">
                <a:ea typeface="ＭＳ Ｐゴシック" charset="-128"/>
                <a:sym typeface="Wingdings" charset="2"/>
              </a:rPr>
              <a:t>temporal locality exploitation</a:t>
            </a:r>
          </a:p>
          <a:p>
            <a:pPr lvl="1"/>
            <a:r>
              <a:rPr lang="en-US" altLang="en-US" dirty="0">
                <a:ea typeface="ＭＳ Ｐゴシック" charset="-128"/>
                <a:sym typeface="Wingdings" charset="2"/>
              </a:rPr>
              <a:t>waste of cache space and </a:t>
            </a:r>
          </a:p>
          <a:p>
            <a:pPr marL="457200" lvl="1" indent="0">
              <a:buNone/>
            </a:pPr>
            <a:r>
              <a:rPr lang="en-US" altLang="en-US" dirty="0">
                <a:ea typeface="ＭＳ Ｐゴシック" charset="-128"/>
                <a:sym typeface="Wingdings" charset="2"/>
              </a:rPr>
              <a:t>bandwidth/energy:</a:t>
            </a:r>
          </a:p>
          <a:p>
            <a:pPr lvl="1">
              <a:buFont typeface="Wingdings" charset="2"/>
              <a:buNone/>
            </a:pPr>
            <a:r>
              <a:rPr lang="en-US" altLang="en-US" dirty="0">
                <a:ea typeface="ＭＳ Ｐゴシック" charset="-128"/>
                <a:sym typeface="Wingdings" charset="2"/>
              </a:rPr>
              <a:t>    if spatial locality is not high</a:t>
            </a:r>
            <a:endParaRPr lang="en-US" altLang="en-US" dirty="0">
              <a:ea typeface="ＭＳ Ｐゴシック" charset="-128"/>
            </a:endParaRPr>
          </a:p>
        </p:txBody>
      </p:sp>
      <p:sp>
        <p:nvSpPr>
          <p:cNvPr id="238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B5E809E6-6957-2946-94FB-B84843B6CDB7}" type="slidenum">
              <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US" altLang="en-US" sz="1600" b="0" i="0" u="none" strike="noStrike" kern="1200" cap="none" spc="0" normalizeH="0" baseline="0" noProof="0">
              <a:ln>
                <a:noFill/>
              </a:ln>
              <a:solidFill>
                <a:srgbClr val="000000"/>
              </a:solidFill>
              <a:effectLst/>
              <a:uLnTx/>
              <a:uFillTx/>
              <a:latin typeface="Garamond" charset="0"/>
              <a:ea typeface="ＭＳ Ｐゴシック" charset="-128"/>
              <a:cs typeface="+mn-cs"/>
            </a:endParaRPr>
          </a:p>
        </p:txBody>
      </p:sp>
      <p:sp>
        <p:nvSpPr>
          <p:cNvPr id="238596" name="Freeform 4"/>
          <p:cNvSpPr>
            <a:spLocks/>
          </p:cNvSpPr>
          <p:nvPr/>
        </p:nvSpPr>
        <p:spPr bwMode="auto">
          <a:xfrm>
            <a:off x="5659438" y="3228975"/>
            <a:ext cx="3048000" cy="2286000"/>
          </a:xfrm>
          <a:custGeom>
            <a:avLst/>
            <a:gdLst>
              <a:gd name="T0" fmla="*/ 0 w 1920"/>
              <a:gd name="T1" fmla="*/ 0 h 1440"/>
              <a:gd name="T2" fmla="*/ 0 w 1920"/>
              <a:gd name="T3" fmla="*/ 2147483646 h 1440"/>
              <a:gd name="T4" fmla="*/ 2147483646 w 1920"/>
              <a:gd name="T5" fmla="*/ 2147483646 h 1440"/>
              <a:gd name="T6" fmla="*/ 0 60000 65536"/>
              <a:gd name="T7" fmla="*/ 0 60000 65536"/>
              <a:gd name="T8" fmla="*/ 0 60000 65536"/>
              <a:gd name="T9" fmla="*/ 0 w 1920"/>
              <a:gd name="T10" fmla="*/ 0 h 1440"/>
              <a:gd name="T11" fmla="*/ 1920 w 1920"/>
              <a:gd name="T12" fmla="*/ 1440 h 1440"/>
            </a:gdLst>
            <a:ahLst/>
            <a:cxnLst>
              <a:cxn ang="T6">
                <a:pos x="T0" y="T1"/>
              </a:cxn>
              <a:cxn ang="T7">
                <a:pos x="T2" y="T3"/>
              </a:cxn>
              <a:cxn ang="T8">
                <a:pos x="T4" y="T5"/>
              </a:cxn>
            </a:cxnLst>
            <a:rect l="T9" t="T10" r="T11" b="T12"/>
            <a:pathLst>
              <a:path w="1920" h="1440">
                <a:moveTo>
                  <a:pt x="0" y="0"/>
                </a:moveTo>
                <a:lnTo>
                  <a:pt x="0" y="1440"/>
                </a:lnTo>
                <a:lnTo>
                  <a:pt x="1920" y="1440"/>
                </a:ln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8597" name="Text Box 5"/>
          <p:cNvSpPr txBox="1">
            <a:spLocks noChangeArrowheads="1"/>
          </p:cNvSpPr>
          <p:nvPr/>
        </p:nvSpPr>
        <p:spPr bwMode="auto">
          <a:xfrm>
            <a:off x="5075238" y="278765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hit rate</a:t>
            </a:r>
          </a:p>
        </p:txBody>
      </p:sp>
      <p:sp>
        <p:nvSpPr>
          <p:cNvPr id="238598" name="Text Box 6"/>
          <p:cNvSpPr txBox="1">
            <a:spLocks noChangeArrowheads="1"/>
          </p:cNvSpPr>
          <p:nvPr/>
        </p:nvSpPr>
        <p:spPr bwMode="auto">
          <a:xfrm>
            <a:off x="8347075" y="5514975"/>
            <a:ext cx="72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charset="2"/>
              <a:buChar char="n"/>
              <a:defRPr sz="2400">
                <a:solidFill>
                  <a:schemeClr val="tx1"/>
                </a:solidFill>
                <a:latin typeface="Tahoma" charset="0"/>
                <a:ea typeface="ＭＳ Ｐゴシック" charset="-128"/>
              </a:defRPr>
            </a:lvl1pPr>
            <a:lvl2pPr marL="742950" indent="-285750">
              <a:spcBef>
                <a:spcPct val="20000"/>
              </a:spcBef>
              <a:buClr>
                <a:schemeClr val="accent2"/>
              </a:buClr>
              <a:buSzPct val="60000"/>
              <a:buFont typeface="Wingdings" charset="2"/>
              <a:buChar char="q"/>
              <a:defRPr sz="2200">
                <a:solidFill>
                  <a:schemeClr val="tx1"/>
                </a:solidFill>
                <a:latin typeface="Tahoma" charset="0"/>
                <a:ea typeface="ＭＳ Ｐゴシック" charset="-128"/>
              </a:defRPr>
            </a:lvl2pPr>
            <a:lvl3pPr marL="1143000" indent="-228600">
              <a:spcBef>
                <a:spcPct val="20000"/>
              </a:spcBef>
              <a:buClr>
                <a:schemeClr val="accent1"/>
              </a:buClr>
              <a:buSzPct val="65000"/>
              <a:buFont typeface="Wingdings" charset="2"/>
              <a:buChar char="n"/>
              <a:defRPr sz="2000">
                <a:solidFill>
                  <a:schemeClr val="tx1"/>
                </a:solidFill>
                <a:latin typeface="Tahoma" charset="0"/>
                <a:ea typeface="ＭＳ Ｐゴシック" charset="-128"/>
              </a:defRPr>
            </a:lvl3pPr>
            <a:lvl4pPr marL="1600200" indent="-228600">
              <a:spcBef>
                <a:spcPct val="20000"/>
              </a:spcBef>
              <a:buClr>
                <a:schemeClr val="accent2"/>
              </a:buClr>
              <a:buSzPct val="70000"/>
              <a:buFont typeface="Wingdings" charset="2"/>
              <a:buChar char="q"/>
              <a:defRPr>
                <a:solidFill>
                  <a:schemeClr val="tx1"/>
                </a:solidFill>
                <a:latin typeface="Tahoma" charset="0"/>
                <a:ea typeface="ＭＳ Ｐゴシック" charset="-128"/>
              </a:defRPr>
            </a:lvl4pPr>
            <a:lvl5pPr marL="2057400" indent="-228600">
              <a:spcBef>
                <a:spcPct val="20000"/>
              </a:spcBef>
              <a:buClr>
                <a:schemeClr val="accent1"/>
              </a:buClr>
              <a:buSzPct val="75000"/>
              <a:buFont typeface="Wingdings" charset="2"/>
              <a:buChar char="§"/>
              <a:defRPr sz="16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charset="2"/>
              <a:buChar char="§"/>
              <a:defRPr sz="1600">
                <a:solidFill>
                  <a:schemeClr val="tx1"/>
                </a:solidFill>
                <a:latin typeface="Tahoma" charset="0"/>
                <a:ea typeface="ＭＳ Ｐゴシック"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block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size</a:t>
            </a:r>
          </a:p>
        </p:txBody>
      </p:sp>
      <p:sp>
        <p:nvSpPr>
          <p:cNvPr id="238599" name="Freeform 7"/>
          <p:cNvSpPr>
            <a:spLocks/>
          </p:cNvSpPr>
          <p:nvPr/>
        </p:nvSpPr>
        <p:spPr bwMode="auto">
          <a:xfrm>
            <a:off x="5659438" y="3244850"/>
            <a:ext cx="2863850" cy="2270125"/>
          </a:xfrm>
          <a:custGeom>
            <a:avLst/>
            <a:gdLst>
              <a:gd name="T0" fmla="*/ 0 w 1804"/>
              <a:gd name="T1" fmla="*/ 2147483646 h 1430"/>
              <a:gd name="T2" fmla="*/ 2147483646 w 1804"/>
              <a:gd name="T3" fmla="*/ 2147483646 h 1430"/>
              <a:gd name="T4" fmla="*/ 2147483646 w 1804"/>
              <a:gd name="T5" fmla="*/ 2147483646 h 1430"/>
              <a:gd name="T6" fmla="*/ 2147483646 w 1804"/>
              <a:gd name="T7" fmla="*/ 2147483646 h 1430"/>
              <a:gd name="T8" fmla="*/ 2147483646 w 1804"/>
              <a:gd name="T9" fmla="*/ 2147483646 h 1430"/>
              <a:gd name="T10" fmla="*/ 0 60000 65536"/>
              <a:gd name="T11" fmla="*/ 0 60000 65536"/>
              <a:gd name="T12" fmla="*/ 0 60000 65536"/>
              <a:gd name="T13" fmla="*/ 0 60000 65536"/>
              <a:gd name="T14" fmla="*/ 0 60000 65536"/>
              <a:gd name="T15" fmla="*/ 0 w 1804"/>
              <a:gd name="T16" fmla="*/ 0 h 1430"/>
              <a:gd name="T17" fmla="*/ 1804 w 1804"/>
              <a:gd name="T18" fmla="*/ 1430 h 1430"/>
            </a:gdLst>
            <a:ahLst/>
            <a:cxnLst>
              <a:cxn ang="T10">
                <a:pos x="T0" y="T1"/>
              </a:cxn>
              <a:cxn ang="T11">
                <a:pos x="T2" y="T3"/>
              </a:cxn>
              <a:cxn ang="T12">
                <a:pos x="T4" y="T5"/>
              </a:cxn>
              <a:cxn ang="T13">
                <a:pos x="T6" y="T7"/>
              </a:cxn>
              <a:cxn ang="T14">
                <a:pos x="T8" y="T9"/>
              </a:cxn>
            </a:cxnLst>
            <a:rect l="T15" t="T16" r="T17" b="T18"/>
            <a:pathLst>
              <a:path w="1804" h="1430">
                <a:moveTo>
                  <a:pt x="0" y="1430"/>
                </a:moveTo>
                <a:cubicBezTo>
                  <a:pt x="36" y="1210"/>
                  <a:pt x="52" y="1027"/>
                  <a:pt x="144" y="806"/>
                </a:cubicBezTo>
                <a:cubicBezTo>
                  <a:pt x="236" y="585"/>
                  <a:pt x="384" y="212"/>
                  <a:pt x="551" y="106"/>
                </a:cubicBezTo>
                <a:cubicBezTo>
                  <a:pt x="718" y="0"/>
                  <a:pt x="937" y="45"/>
                  <a:pt x="1146" y="169"/>
                </a:cubicBezTo>
                <a:cubicBezTo>
                  <a:pt x="1355" y="293"/>
                  <a:pt x="1667" y="710"/>
                  <a:pt x="1804" y="85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32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4417</Words>
  <Application>Microsoft Office PowerPoint</Application>
  <PresentationFormat>On-screen Show (4:3)</PresentationFormat>
  <Paragraphs>988</Paragraphs>
  <Slides>76</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76</vt:i4>
      </vt:variant>
    </vt:vector>
  </HeadingPairs>
  <TitlesOfParts>
    <vt:vector size="90" baseType="lpstr">
      <vt:lpstr>Arial</vt:lpstr>
      <vt:lpstr>Calibri</vt:lpstr>
      <vt:lpstr>Comic Sans MS</vt:lpstr>
      <vt:lpstr>Consolas</vt:lpstr>
      <vt:lpstr>Garamond</vt:lpstr>
      <vt:lpstr>Helvetica Neue</vt:lpstr>
      <vt:lpstr>Lucida Sans Unicode</vt:lpstr>
      <vt:lpstr>Tahoma</vt:lpstr>
      <vt:lpstr>Times New Roman</vt:lpstr>
      <vt:lpstr>Wingdings</vt:lpstr>
      <vt:lpstr>ZapfDingbats</vt:lpstr>
      <vt:lpstr>SAFARI_Template</vt:lpstr>
      <vt:lpstr>1_Edge</vt:lpstr>
      <vt:lpstr>Office Theme</vt:lpstr>
      <vt:lpstr>CSC 2224: Parallel Computer Architecture and Programming Caches and Main Memory</vt:lpstr>
      <vt:lpstr>What’s In A Tag Store Entry?</vt:lpstr>
      <vt:lpstr>Handling Writes (I)</vt:lpstr>
      <vt:lpstr>Handling Writes (II)</vt:lpstr>
      <vt:lpstr>Handling Writes (III)</vt:lpstr>
      <vt:lpstr>Cache Performance</vt:lpstr>
      <vt:lpstr>Cache Parameters vs. Miss/Hit Rate</vt:lpstr>
      <vt:lpstr>Cache Size</vt:lpstr>
      <vt:lpstr>Block Size</vt:lpstr>
      <vt:lpstr>Large Blocks: Critical-Word and Subblocking</vt:lpstr>
      <vt:lpstr>Associativity</vt:lpstr>
      <vt:lpstr>Classification of Cache Misses</vt:lpstr>
      <vt:lpstr>How to Reduce Each Miss Type</vt:lpstr>
      <vt:lpstr>How to Improve Cache Performance</vt:lpstr>
      <vt:lpstr>Improving Basic Cache Performance</vt:lpstr>
      <vt:lpstr>Cheap Ways of Reducing Conflict Misses</vt:lpstr>
      <vt:lpstr>Victim Cache: Reducing Conflict Misses</vt:lpstr>
      <vt:lpstr>Hashing and Pseudo-Associativity</vt:lpstr>
      <vt:lpstr>Skewed Associative Caches</vt:lpstr>
      <vt:lpstr>Skewed Associative Caches (I)</vt:lpstr>
      <vt:lpstr>Skewed Associative Caches (II)</vt:lpstr>
      <vt:lpstr>Skewed Associative Caches (III)</vt:lpstr>
      <vt:lpstr>Software Approaches for Higher Hit Rate</vt:lpstr>
      <vt:lpstr>Restructuring Data Access Patterns (I)</vt:lpstr>
      <vt:lpstr>Restructuring Data Access Patterns (II)</vt:lpstr>
      <vt:lpstr>Restructuring Data Layout (I)</vt:lpstr>
      <vt:lpstr>Restructuring Data Layout (II)</vt:lpstr>
      <vt:lpstr>Improving Basic Cache Performance</vt:lpstr>
      <vt:lpstr>Miss Latency/Cost</vt:lpstr>
      <vt:lpstr>Memory Level Parallelism (MLP) </vt:lpstr>
      <vt:lpstr>Traditional Cache Replacement Policies</vt:lpstr>
      <vt:lpstr>An Example</vt:lpstr>
      <vt:lpstr>Fewest Misses = Best Performance</vt:lpstr>
      <vt:lpstr>MLP-Aware Cache Replacement</vt:lpstr>
      <vt:lpstr>CSC 2224: Parallel Computer Architecture and Programming Main Memory Fundamentals</vt:lpstr>
      <vt:lpstr>Review #4</vt:lpstr>
      <vt:lpstr>Why Is Memory So Important? (Especially Today)</vt:lpstr>
      <vt:lpstr>The Performance Perspective</vt:lpstr>
      <vt:lpstr>The Energy Perspective</vt:lpstr>
      <vt:lpstr>The Energy Perspective</vt:lpstr>
      <vt:lpstr>The Reliability Perspective</vt:lpstr>
      <vt:lpstr>The Security Perspective</vt:lpstr>
      <vt:lpstr>Why Is DRAM So Slow? </vt:lpstr>
      <vt:lpstr>Motivation (by Vivek Seshadri)</vt:lpstr>
      <vt:lpstr>Understanding DRAM</vt:lpstr>
      <vt:lpstr>Outline</vt:lpstr>
      <vt:lpstr>What is DRAM?</vt:lpstr>
      <vt:lpstr>DRAM in Today’s Systems</vt:lpstr>
      <vt:lpstr>Von Neumann Model</vt:lpstr>
      <vt:lpstr>Factors that Affect Choice of Memory</vt:lpstr>
      <vt:lpstr>Why DRAM?</vt:lpstr>
      <vt:lpstr>Is DRAM Fast Enough?</vt:lpstr>
      <vt:lpstr>Outline</vt:lpstr>
      <vt:lpstr>PowerPoint Presentation</vt:lpstr>
      <vt:lpstr>PowerPoint Presentation</vt:lpstr>
      <vt:lpstr>Memory Element (Cell)</vt:lpstr>
      <vt:lpstr>Capacitor – Bucket of Electric Charge</vt:lpstr>
      <vt:lpstr>DRAM Chip</vt:lpstr>
      <vt:lpstr>Divide and Conquer</vt:lpstr>
      <vt:lpstr>Sense-Amplifier</vt:lpstr>
      <vt:lpstr>Outline</vt:lpstr>
      <vt:lpstr>DRAM Cell Read Operation</vt:lpstr>
      <vt:lpstr>DRAM Cell Read Operation</vt:lpstr>
      <vt:lpstr>Outline</vt:lpstr>
      <vt:lpstr>Problem</vt:lpstr>
      <vt:lpstr>Cost Amortization</vt:lpstr>
      <vt:lpstr>DRAM Array Operation</vt:lpstr>
      <vt:lpstr>Outline</vt:lpstr>
      <vt:lpstr>DRAM Bank</vt:lpstr>
      <vt:lpstr>DRAM Bank: Single DRAM Array?</vt:lpstr>
      <vt:lpstr>DRAM Bank: Collection of Arrays</vt:lpstr>
      <vt:lpstr>DRAM Operation: Summary</vt:lpstr>
      <vt:lpstr>DRAM Chip Hierarchy</vt:lpstr>
      <vt:lpstr>Outline</vt:lpstr>
      <vt:lpstr>Review #4</vt:lpstr>
      <vt:lpstr>CSC 2224: Parallel Computer Architecture and Programming Main Memory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2022-10-05T21:20:15Z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gpekh@LAPTOP-TADA56Q5</vt:lpwstr>
  </property>
  <property fmtid="{D5CDD505-2E9C-101B-9397-08002B2CF9AE}" pid="5" name="MSIP_Label_f42aa342-8706-4288-bd11-ebb85995028c_SetDate">
    <vt:lpwstr>2018-09-25T14:25:36.5637827Z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